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60" r:id="rId4"/>
    <p:sldId id="266" r:id="rId5"/>
    <p:sldId id="265" r:id="rId6"/>
    <p:sldId id="275" r:id="rId7"/>
    <p:sldId id="267" r:id="rId8"/>
    <p:sldId id="261" r:id="rId9"/>
    <p:sldId id="262" r:id="rId10"/>
    <p:sldId id="268" r:id="rId11"/>
    <p:sldId id="276" r:id="rId12"/>
    <p:sldId id="269" r:id="rId13"/>
    <p:sldId id="277" r:id="rId14"/>
    <p:sldId id="270" r:id="rId15"/>
    <p:sldId id="279" r:id="rId16"/>
    <p:sldId id="280" r:id="rId17"/>
    <p:sldId id="282" r:id="rId18"/>
    <p:sldId id="283" r:id="rId19"/>
    <p:sldId id="271" r:id="rId20"/>
    <p:sldId id="273" r:id="rId21"/>
    <p:sldId id="285" r:id="rId22"/>
    <p:sldId id="284" r:id="rId23"/>
    <p:sldId id="286" r:id="rId24"/>
    <p:sldId id="287" r:id="rId25"/>
    <p:sldId id="288" r:id="rId26"/>
    <p:sldId id="289" r:id="rId27"/>
    <p:sldId id="290" r:id="rId28"/>
    <p:sldId id="293" r:id="rId29"/>
    <p:sldId id="292" r:id="rId30"/>
    <p:sldId id="274" r:id="rId31"/>
    <p:sldId id="281" r:id="rId3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7A0000"/>
    <a:srgbClr val="426585"/>
    <a:srgbClr val="CC6600"/>
    <a:srgbClr val="663300"/>
    <a:srgbClr val="CC9900"/>
    <a:srgbClr val="FF3399"/>
    <a:srgbClr val="86A1AF"/>
    <a:srgbClr val="AEC8CC"/>
    <a:srgbClr val="C7D9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845F13-960E-4EDD-82B9-FC34B42F9A0C}" type="datetimeFigureOut">
              <a:rPr lang="tr-TR" smtClean="0"/>
              <a:t>30.12.2024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28414-7B0E-43D4-A6D5-8422E4397E0B}" type="slidenum">
              <a:rPr lang="tr-TR" smtClean="0"/>
              <a:t>‹#›</a:t>
            </a:fld>
            <a:endParaRPr lang="tr-TR"/>
          </a:p>
        </p:txBody>
      </p:sp>
    </p:spTree>
    <p:extLst>
      <p:ext uri="{BB962C8B-B14F-4D97-AF65-F5344CB8AC3E}">
        <p14:creationId xmlns:p14="http://schemas.microsoft.com/office/powerpoint/2010/main" val="1806922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F9828414-7B0E-43D4-A6D5-8422E4397E0B}" type="slidenum">
              <a:rPr lang="tr-TR" smtClean="0"/>
              <a:t>3</a:t>
            </a:fld>
            <a:endParaRPr lang="tr-TR"/>
          </a:p>
        </p:txBody>
      </p:sp>
    </p:spTree>
    <p:extLst>
      <p:ext uri="{BB962C8B-B14F-4D97-AF65-F5344CB8AC3E}">
        <p14:creationId xmlns:p14="http://schemas.microsoft.com/office/powerpoint/2010/main" val="375708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C08B3C-2FE3-F880-13CC-C5C0E3DD4E0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8C590C0F-E929-3064-A27D-5A53C75806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D510E2B9-6F65-906C-36A0-238A46A433D0}"/>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5" name="Alt Bilgi Yer Tutucusu 4">
            <a:extLst>
              <a:ext uri="{FF2B5EF4-FFF2-40B4-BE49-F238E27FC236}">
                <a16:creationId xmlns:a16="http://schemas.microsoft.com/office/drawing/2014/main" id="{73E2CB97-1D19-DACF-A3F0-497D736FFC9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BBE3AF0-5747-9947-620C-25C3B04C1A7F}"/>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337094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986DAC-8211-9AE4-519A-FB4F5595420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9B6BC54C-C134-B3EF-039C-925D178AD3A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39D9E62-C25D-0E49-E40B-2287E5E68AEA}"/>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5" name="Alt Bilgi Yer Tutucusu 4">
            <a:extLst>
              <a:ext uri="{FF2B5EF4-FFF2-40B4-BE49-F238E27FC236}">
                <a16:creationId xmlns:a16="http://schemas.microsoft.com/office/drawing/2014/main" id="{21AC75F5-67DB-14B3-00D3-F108CC11F82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7030135-1DAE-5E0A-A1A2-EC25E2EA57A4}"/>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1895230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16323FF-3EF4-FCFC-547D-007A182ED136}"/>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088DE53-DC42-634D-819F-D670AF4E08BE}"/>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AB927AD-C420-EA1D-6EEA-23B02642B55D}"/>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5" name="Alt Bilgi Yer Tutucusu 4">
            <a:extLst>
              <a:ext uri="{FF2B5EF4-FFF2-40B4-BE49-F238E27FC236}">
                <a16:creationId xmlns:a16="http://schemas.microsoft.com/office/drawing/2014/main" id="{D434A63F-F492-8A2E-B21C-2F08230D44F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5166721-5993-87C3-013A-9DBE1C26415B}"/>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29933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646AB-9EBD-705B-AAE6-9DCF16810DA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8F63FBB-0E13-B91E-DEE9-D09A2110F02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178F601-0BC7-1802-6D27-A253FB1263ED}"/>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5" name="Alt Bilgi Yer Tutucusu 4">
            <a:extLst>
              <a:ext uri="{FF2B5EF4-FFF2-40B4-BE49-F238E27FC236}">
                <a16:creationId xmlns:a16="http://schemas.microsoft.com/office/drawing/2014/main" id="{DDF30EFF-FB0F-FC76-D79B-6724EB61DCD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29E6A04-4C0F-C70A-F58F-624CC4A86763}"/>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30423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33DD06-CE89-5408-7EAE-C6269D89189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B5B7B134-9636-CBC5-D759-E4D4A18407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81D227B-5493-F3E1-6805-804F0F509E75}"/>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5" name="Alt Bilgi Yer Tutucusu 4">
            <a:extLst>
              <a:ext uri="{FF2B5EF4-FFF2-40B4-BE49-F238E27FC236}">
                <a16:creationId xmlns:a16="http://schemas.microsoft.com/office/drawing/2014/main" id="{C3321636-070B-15B9-969C-A736C8E1106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799C89B-CA39-EED0-4072-935351994B18}"/>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1444668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AABFB7-6168-387A-5E90-A6A0E504AF5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E131B74-D59C-2BC0-7FA0-9E24C75F9D24}"/>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FCE3BBB3-BB28-001F-EAB6-19A0BB703C54}"/>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3C4DA108-D8FB-98F5-064C-615AF6C8D852}"/>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6" name="Alt Bilgi Yer Tutucusu 5">
            <a:extLst>
              <a:ext uri="{FF2B5EF4-FFF2-40B4-BE49-F238E27FC236}">
                <a16:creationId xmlns:a16="http://schemas.microsoft.com/office/drawing/2014/main" id="{A2A4B6AA-8F7D-6D53-1506-549A82D3064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DC705B0-D851-79A4-EAAC-FDE2997CDD52}"/>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3162862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E28C83-FCD6-14C4-D295-DD938BC51BB9}"/>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39AA254-19A0-A51D-4AFB-F0C7C78BE3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3F98F78D-3163-BC40-188A-69E266C0C2FE}"/>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671C68A-B9B8-F254-758D-BCEDCBEE05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207ACC5-1141-BC75-CB60-AAC8765BDA69}"/>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6FBEB86-FFF8-CFCC-9456-58F843265D57}"/>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8" name="Alt Bilgi Yer Tutucusu 7">
            <a:extLst>
              <a:ext uri="{FF2B5EF4-FFF2-40B4-BE49-F238E27FC236}">
                <a16:creationId xmlns:a16="http://schemas.microsoft.com/office/drawing/2014/main" id="{EA5A28C5-78E7-96A7-C9CE-BB01F90EB90E}"/>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2CAE8D2A-F808-E945-1A1B-FD80935F038F}"/>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3709035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140C6F-D1C6-5219-21C2-97C73936AD2C}"/>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B97F86A-AB15-FAC2-6EE2-37822B9D0CD9}"/>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4" name="Alt Bilgi Yer Tutucusu 3">
            <a:extLst>
              <a:ext uri="{FF2B5EF4-FFF2-40B4-BE49-F238E27FC236}">
                <a16:creationId xmlns:a16="http://schemas.microsoft.com/office/drawing/2014/main" id="{D4604F6F-A3DB-90C9-233E-FB4077A9B29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ACC719C0-2529-4755-C749-892506CF629A}"/>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212668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F1FB55CE-D3A9-1BA5-85A7-6356215A518F}"/>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3" name="Alt Bilgi Yer Tutucusu 2">
            <a:extLst>
              <a:ext uri="{FF2B5EF4-FFF2-40B4-BE49-F238E27FC236}">
                <a16:creationId xmlns:a16="http://schemas.microsoft.com/office/drawing/2014/main" id="{E900A334-B22B-D702-345D-47E1D535F362}"/>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6616FB84-34AB-9490-FD15-04260D3670F7}"/>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13932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98111E-0762-EA4C-A6DE-E0C8F9A6420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8B89227-AE87-0F75-2000-E5BEBB54C5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20905404-0CF9-78A9-3F3B-E8380C64E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7E8E886-D3E6-82BE-E24C-C4100D250651}"/>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6" name="Alt Bilgi Yer Tutucusu 5">
            <a:extLst>
              <a:ext uri="{FF2B5EF4-FFF2-40B4-BE49-F238E27FC236}">
                <a16:creationId xmlns:a16="http://schemas.microsoft.com/office/drawing/2014/main" id="{5FD204B8-460A-3CF0-B7D2-A2940311C97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C8B7A2-9D52-F570-4F10-BD602CAD086A}"/>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2019448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4EBBD7-2F4B-23F1-1D10-AA0FACB5226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D51D617-85FE-4434-28AE-0A1C4F6F00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0D4CA9AD-8C69-6B4F-4D61-AAB356AD27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B4F1399-2AED-6389-354B-D87EB125D188}"/>
              </a:ext>
            </a:extLst>
          </p:cNvPr>
          <p:cNvSpPr>
            <a:spLocks noGrp="1"/>
          </p:cNvSpPr>
          <p:nvPr>
            <p:ph type="dt" sz="half" idx="10"/>
          </p:nvPr>
        </p:nvSpPr>
        <p:spPr/>
        <p:txBody>
          <a:bodyPr/>
          <a:lstStyle/>
          <a:p>
            <a:fld id="{EEE245E8-476D-44E4-9D8C-469C2482F189}" type="datetimeFigureOut">
              <a:rPr lang="tr-TR" smtClean="0"/>
              <a:t>30.12.2024</a:t>
            </a:fld>
            <a:endParaRPr lang="tr-TR"/>
          </a:p>
        </p:txBody>
      </p:sp>
      <p:sp>
        <p:nvSpPr>
          <p:cNvPr id="6" name="Alt Bilgi Yer Tutucusu 5">
            <a:extLst>
              <a:ext uri="{FF2B5EF4-FFF2-40B4-BE49-F238E27FC236}">
                <a16:creationId xmlns:a16="http://schemas.microsoft.com/office/drawing/2014/main" id="{0F49C5BD-B3D9-48E3-D19D-71A36BFA9FF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055541A-10CF-EDF5-E99E-AB8F779CF55A}"/>
              </a:ext>
            </a:extLst>
          </p:cNvPr>
          <p:cNvSpPr>
            <a:spLocks noGrp="1"/>
          </p:cNvSpPr>
          <p:nvPr>
            <p:ph type="sldNum" sz="quarter" idx="12"/>
          </p:nvPr>
        </p:nvSpPr>
        <p:spPr/>
        <p:txBody>
          <a:bodyPr/>
          <a:lstStyle/>
          <a:p>
            <a:fld id="{3BE7D53D-44DF-41DA-A942-C9DC65C4757D}" type="slidenum">
              <a:rPr lang="tr-TR" smtClean="0"/>
              <a:t>‹#›</a:t>
            </a:fld>
            <a:endParaRPr lang="tr-TR"/>
          </a:p>
        </p:txBody>
      </p:sp>
    </p:spTree>
    <p:extLst>
      <p:ext uri="{BB962C8B-B14F-4D97-AF65-F5344CB8AC3E}">
        <p14:creationId xmlns:p14="http://schemas.microsoft.com/office/powerpoint/2010/main" val="1556095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2795D4D-CCFC-06C8-36B9-C1797E465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E9070DF-08D8-EF23-55F8-4A7FCDAE7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842A231-3FB1-681B-767F-D5C5D7D4C4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245E8-476D-44E4-9D8C-469C2482F189}" type="datetimeFigureOut">
              <a:rPr lang="tr-TR" smtClean="0"/>
              <a:t>30.12.2024</a:t>
            </a:fld>
            <a:endParaRPr lang="tr-TR"/>
          </a:p>
        </p:txBody>
      </p:sp>
      <p:sp>
        <p:nvSpPr>
          <p:cNvPr id="5" name="Alt Bilgi Yer Tutucusu 4">
            <a:extLst>
              <a:ext uri="{FF2B5EF4-FFF2-40B4-BE49-F238E27FC236}">
                <a16:creationId xmlns:a16="http://schemas.microsoft.com/office/drawing/2014/main" id="{69C68E5A-5DFD-D929-84A4-176CDF190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D9BBE4B7-4A41-6CFE-1235-5C3B802D55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BE7D53D-44DF-41DA-A942-C9DC65C4757D}" type="slidenum">
              <a:rPr lang="tr-TR" smtClean="0"/>
              <a:t>‹#›</a:t>
            </a:fld>
            <a:endParaRPr lang="tr-TR"/>
          </a:p>
        </p:txBody>
      </p:sp>
    </p:spTree>
    <p:extLst>
      <p:ext uri="{BB962C8B-B14F-4D97-AF65-F5344CB8AC3E}">
        <p14:creationId xmlns:p14="http://schemas.microsoft.com/office/powerpoint/2010/main" val="3181955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rabieelkharoua/air-quality-and-health-impact-dataset/dat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kaggle.com/datasets/rabieelkharoua/air-quality-and-health-impact-dataset/data"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D1AAE48-31E1-478A-3E0A-A2740CB63AF8}"/>
              </a:ext>
            </a:extLst>
          </p:cNvPr>
          <p:cNvSpPr>
            <a:spLocks noGrp="1"/>
          </p:cNvSpPr>
          <p:nvPr>
            <p:ph type="ctrTitle"/>
          </p:nvPr>
        </p:nvSpPr>
        <p:spPr>
          <a:xfrm>
            <a:off x="7416655" y="1108546"/>
            <a:ext cx="5024284" cy="2890683"/>
          </a:xfrm>
        </p:spPr>
        <p:txBody>
          <a:bodyPr anchor="b">
            <a:noAutofit/>
          </a:bodyPr>
          <a:lstStyle/>
          <a:p>
            <a:r>
              <a:rPr lang="en-US" sz="4800" b="1" dirty="0">
                <a:solidFill>
                  <a:schemeClr val="accent1">
                    <a:lumMod val="50000"/>
                  </a:schemeClr>
                </a:solidFill>
                <a:latin typeface="Kristen ITC" panose="03050502040202030202" pitchFamily="66" charset="0"/>
              </a:rPr>
              <a:t>Analy</a:t>
            </a:r>
            <a:r>
              <a:rPr lang="tr-TR" sz="4800" b="1" dirty="0" err="1">
                <a:solidFill>
                  <a:schemeClr val="accent1">
                    <a:lumMod val="50000"/>
                  </a:schemeClr>
                </a:solidFill>
                <a:latin typeface="Kristen ITC" panose="03050502040202030202" pitchFamily="66" charset="0"/>
              </a:rPr>
              <a:t>sing</a:t>
            </a:r>
            <a:r>
              <a:rPr lang="tr-TR" sz="4800" b="1" dirty="0">
                <a:solidFill>
                  <a:schemeClr val="accent1">
                    <a:lumMod val="50000"/>
                  </a:schemeClr>
                </a:solidFill>
                <a:latin typeface="Kristen ITC" panose="03050502040202030202" pitchFamily="66" charset="0"/>
              </a:rPr>
              <a:t> </a:t>
            </a:r>
            <a:r>
              <a:rPr lang="tr-TR" sz="4800" b="1" dirty="0" err="1">
                <a:solidFill>
                  <a:srgbClr val="002060"/>
                </a:solidFill>
                <a:latin typeface="Kristen ITC" panose="03050502040202030202" pitchFamily="66" charset="0"/>
              </a:rPr>
              <a:t>the</a:t>
            </a:r>
            <a:r>
              <a:rPr lang="tr-TR" sz="4800" b="1" dirty="0">
                <a:solidFill>
                  <a:schemeClr val="tx1">
                    <a:lumMod val="85000"/>
                    <a:lumOff val="15000"/>
                  </a:schemeClr>
                </a:solidFill>
                <a:latin typeface="Kristen ITC" panose="03050502040202030202" pitchFamily="66" charset="0"/>
              </a:rPr>
              <a:t> </a:t>
            </a:r>
            <a:r>
              <a:rPr lang="tr-TR" sz="4800" b="1" dirty="0" err="1">
                <a:solidFill>
                  <a:schemeClr val="accent1"/>
                </a:solidFill>
                <a:latin typeface="Kristen ITC" panose="03050502040202030202" pitchFamily="66" charset="0"/>
              </a:rPr>
              <a:t>Impact</a:t>
            </a:r>
            <a:r>
              <a:rPr lang="en-US" sz="4800" b="1" dirty="0">
                <a:solidFill>
                  <a:schemeClr val="tx1">
                    <a:lumMod val="85000"/>
                    <a:lumOff val="15000"/>
                  </a:schemeClr>
                </a:solidFill>
                <a:latin typeface="Kristen ITC" panose="03050502040202030202" pitchFamily="66" charset="0"/>
              </a:rPr>
              <a:t> </a:t>
            </a:r>
            <a:r>
              <a:rPr lang="en-US" sz="4800" b="1" dirty="0">
                <a:solidFill>
                  <a:schemeClr val="tx2">
                    <a:lumMod val="75000"/>
                    <a:lumOff val="25000"/>
                  </a:schemeClr>
                </a:solidFill>
                <a:latin typeface="Kristen ITC" panose="03050502040202030202" pitchFamily="66" charset="0"/>
              </a:rPr>
              <a:t>of</a:t>
            </a:r>
            <a:r>
              <a:rPr lang="en-US" sz="4800" b="1" dirty="0">
                <a:solidFill>
                  <a:schemeClr val="tx1">
                    <a:lumMod val="85000"/>
                    <a:lumOff val="15000"/>
                  </a:schemeClr>
                </a:solidFill>
                <a:latin typeface="Kristen ITC" panose="03050502040202030202" pitchFamily="66" charset="0"/>
              </a:rPr>
              <a:t> </a:t>
            </a:r>
            <a:r>
              <a:rPr lang="en-US" sz="4800" b="1" dirty="0">
                <a:solidFill>
                  <a:schemeClr val="tx2">
                    <a:lumMod val="50000"/>
                    <a:lumOff val="50000"/>
                  </a:schemeClr>
                </a:solidFill>
                <a:latin typeface="Kristen ITC" panose="03050502040202030202" pitchFamily="66" charset="0"/>
              </a:rPr>
              <a:t>Air</a:t>
            </a:r>
            <a:r>
              <a:rPr lang="en-US" sz="4800" b="1" dirty="0">
                <a:solidFill>
                  <a:schemeClr val="tx1">
                    <a:lumMod val="85000"/>
                    <a:lumOff val="15000"/>
                  </a:schemeClr>
                </a:solidFill>
                <a:latin typeface="Kristen ITC" panose="03050502040202030202" pitchFamily="66" charset="0"/>
              </a:rPr>
              <a:t> </a:t>
            </a:r>
            <a:r>
              <a:rPr lang="tr-TR" sz="4800" b="1" dirty="0">
                <a:solidFill>
                  <a:schemeClr val="tx2">
                    <a:lumMod val="75000"/>
                    <a:lumOff val="25000"/>
                  </a:schemeClr>
                </a:solidFill>
                <a:latin typeface="Kristen ITC" panose="03050502040202030202" pitchFamily="66" charset="0"/>
              </a:rPr>
              <a:t>Q</a:t>
            </a:r>
            <a:r>
              <a:rPr lang="en-US" sz="4800" b="1" dirty="0" err="1">
                <a:solidFill>
                  <a:schemeClr val="tx2">
                    <a:lumMod val="75000"/>
                    <a:lumOff val="25000"/>
                  </a:schemeClr>
                </a:solidFill>
                <a:latin typeface="Kristen ITC" panose="03050502040202030202" pitchFamily="66" charset="0"/>
              </a:rPr>
              <a:t>uality</a:t>
            </a:r>
            <a:r>
              <a:rPr lang="en-US" sz="4800" b="1" dirty="0">
                <a:solidFill>
                  <a:schemeClr val="tx1">
                    <a:lumMod val="85000"/>
                    <a:lumOff val="15000"/>
                  </a:schemeClr>
                </a:solidFill>
                <a:latin typeface="Kristen ITC" panose="03050502040202030202" pitchFamily="66" charset="0"/>
              </a:rPr>
              <a:t> </a:t>
            </a:r>
            <a:r>
              <a:rPr lang="tr-TR" sz="4800" b="1" dirty="0">
                <a:solidFill>
                  <a:srgbClr val="426585"/>
                </a:solidFill>
                <a:latin typeface="Kristen ITC" panose="03050502040202030202" pitchFamily="66" charset="0"/>
              </a:rPr>
              <a:t>on</a:t>
            </a:r>
            <a:r>
              <a:rPr lang="tr-TR" sz="4800" b="1" dirty="0">
                <a:solidFill>
                  <a:schemeClr val="tx1">
                    <a:lumMod val="85000"/>
                    <a:lumOff val="15000"/>
                  </a:schemeClr>
                </a:solidFill>
                <a:latin typeface="Kristen ITC" panose="03050502040202030202" pitchFamily="66" charset="0"/>
              </a:rPr>
              <a:t> </a:t>
            </a:r>
            <a:r>
              <a:rPr lang="tr-TR" sz="4800" b="1" dirty="0" err="1">
                <a:solidFill>
                  <a:srgbClr val="86A1AF"/>
                </a:solidFill>
                <a:latin typeface="Kristen ITC" panose="03050502040202030202" pitchFamily="66" charset="0"/>
              </a:rPr>
              <a:t>Public</a:t>
            </a:r>
            <a:r>
              <a:rPr lang="en-US" sz="4800" b="1" dirty="0">
                <a:solidFill>
                  <a:schemeClr val="tx1">
                    <a:lumMod val="85000"/>
                    <a:lumOff val="15000"/>
                  </a:schemeClr>
                </a:solidFill>
                <a:latin typeface="Kristen ITC" panose="03050502040202030202" pitchFamily="66" charset="0"/>
              </a:rPr>
              <a:t> </a:t>
            </a:r>
            <a:r>
              <a:rPr lang="tr-TR" sz="4800" b="1" dirty="0" err="1">
                <a:solidFill>
                  <a:srgbClr val="AEC8CC"/>
                </a:solidFill>
                <a:latin typeface="Kristen ITC" panose="03050502040202030202" pitchFamily="66" charset="0"/>
              </a:rPr>
              <a:t>Health</a:t>
            </a:r>
            <a:endParaRPr lang="tr-TR" sz="4800" b="1" dirty="0">
              <a:solidFill>
                <a:srgbClr val="AEC8CC"/>
              </a:solidFill>
              <a:latin typeface="Kristen ITC" panose="03050502040202030202" pitchFamily="66" charset="0"/>
            </a:endParaRPr>
          </a:p>
        </p:txBody>
      </p:sp>
      <p:sp>
        <p:nvSpPr>
          <p:cNvPr id="3" name="Alt Başlık 2">
            <a:extLst>
              <a:ext uri="{FF2B5EF4-FFF2-40B4-BE49-F238E27FC236}">
                <a16:creationId xmlns:a16="http://schemas.microsoft.com/office/drawing/2014/main" id="{40932D0C-8EED-B1B9-36B9-E405CBEDEC17}"/>
              </a:ext>
            </a:extLst>
          </p:cNvPr>
          <p:cNvSpPr>
            <a:spLocks noGrp="1"/>
          </p:cNvSpPr>
          <p:nvPr>
            <p:ph type="subTitle" idx="1"/>
          </p:nvPr>
        </p:nvSpPr>
        <p:spPr>
          <a:xfrm>
            <a:off x="8045612" y="4488343"/>
            <a:ext cx="3766370" cy="1579772"/>
          </a:xfrm>
        </p:spPr>
        <p:txBody>
          <a:bodyPr anchor="t">
            <a:noAutofit/>
          </a:bodyPr>
          <a:lstStyle/>
          <a:p>
            <a:r>
              <a:rPr lang="tr-TR" sz="2000" b="1" dirty="0">
                <a:solidFill>
                  <a:schemeClr val="tx1">
                    <a:lumMod val="85000"/>
                    <a:lumOff val="15000"/>
                  </a:schemeClr>
                </a:solidFill>
                <a:latin typeface="Kristen ITC" panose="03050502040202030202" pitchFamily="66" charset="0"/>
              </a:rPr>
              <a:t>Fatma Didem Meke 2361392</a:t>
            </a:r>
          </a:p>
          <a:p>
            <a:r>
              <a:rPr lang="tr-TR" sz="2000" b="1" dirty="0">
                <a:solidFill>
                  <a:schemeClr val="tx1">
                    <a:lumMod val="85000"/>
                    <a:lumOff val="15000"/>
                  </a:schemeClr>
                </a:solidFill>
                <a:latin typeface="Kristen ITC" panose="03050502040202030202" pitchFamily="66" charset="0"/>
              </a:rPr>
              <a:t>Burcu Nalbant 2502235</a:t>
            </a:r>
          </a:p>
          <a:p>
            <a:r>
              <a:rPr lang="tr-TR" sz="2000" b="1" dirty="0">
                <a:solidFill>
                  <a:schemeClr val="tx1">
                    <a:lumMod val="85000"/>
                    <a:lumOff val="15000"/>
                  </a:schemeClr>
                </a:solidFill>
                <a:latin typeface="Kristen ITC" panose="03050502040202030202" pitchFamily="66" charset="0"/>
              </a:rPr>
              <a:t>Ceren Şahin 2502367</a:t>
            </a:r>
          </a:p>
        </p:txBody>
      </p:sp>
      <p:pic>
        <p:nvPicPr>
          <p:cNvPr id="5" name="Resim 4" descr="gökdelen, sis, ufuk çizgisi, gökyüzü içeren bir resim&#10;&#10;Açıklama otomatik olarak oluşturuldu">
            <a:extLst>
              <a:ext uri="{FF2B5EF4-FFF2-40B4-BE49-F238E27FC236}">
                <a16:creationId xmlns:a16="http://schemas.microsoft.com/office/drawing/2014/main" id="{54511048-CB5F-CACB-1D7D-3BE98C196B3F}"/>
              </a:ext>
            </a:extLst>
          </p:cNvPr>
          <p:cNvPicPr>
            <a:picLocks noChangeAspect="1"/>
          </p:cNvPicPr>
          <p:nvPr/>
        </p:nvPicPr>
        <p:blipFill>
          <a:blip r:embed="rId2">
            <a:extLst>
              <a:ext uri="{28A0092B-C50C-407E-A947-70E740481C1C}">
                <a14:useLocalDpi xmlns:a14="http://schemas.microsoft.com/office/drawing/2010/main" val="0"/>
              </a:ext>
            </a:extLst>
          </a:blip>
          <a:srcRect b="10535"/>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2231223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6AABBD7D-A482-057F-209D-FC1E9DDC73F2}"/>
              </a:ext>
            </a:extLst>
          </p:cNvPr>
          <p:cNvSpPr>
            <a:spLocks noGrp="1"/>
          </p:cNvSpPr>
          <p:nvPr>
            <p:ph type="title"/>
          </p:nvPr>
        </p:nvSpPr>
        <p:spPr>
          <a:xfrm>
            <a:off x="630936" y="457200"/>
            <a:ext cx="4343400" cy="1929384"/>
          </a:xfrm>
        </p:spPr>
        <p:txBody>
          <a:bodyPr anchor="ctr">
            <a:normAutofit/>
          </a:bodyPr>
          <a:lstStyle/>
          <a:p>
            <a:r>
              <a:rPr lang="en-GB" sz="2800" b="1" dirty="0"/>
              <a:t>Inferences</a:t>
            </a:r>
            <a:r>
              <a:rPr lang="en-US" sz="2800" b="1" dirty="0"/>
              <a:t> About a Mean Vector: Air Pollutant Levels vs. Benchmarks</a:t>
            </a:r>
            <a:endParaRPr lang="tr-TR" sz="2800" b="1" dirty="0"/>
          </a:p>
        </p:txBody>
      </p:sp>
      <p:sp>
        <p:nvSpPr>
          <p:cNvPr id="1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C9552D24-6B83-132F-7682-95F5E58BBB33}"/>
              </a:ext>
            </a:extLst>
          </p:cNvPr>
          <p:cNvSpPr>
            <a:spLocks noGrp="1"/>
          </p:cNvSpPr>
          <p:nvPr>
            <p:ph idx="1"/>
          </p:nvPr>
        </p:nvSpPr>
        <p:spPr>
          <a:xfrm>
            <a:off x="5553456" y="749278"/>
            <a:ext cx="6007608" cy="1929384"/>
          </a:xfrm>
        </p:spPr>
        <p:txBody>
          <a:bodyPr anchor="ctr">
            <a:normAutofit/>
          </a:bodyPr>
          <a:lstStyle/>
          <a:p>
            <a:r>
              <a:rPr lang="en-US" sz="2200" dirty="0"/>
              <a:t>H₀: µ = µ₀ (The pollutant levels are equal to the safety limits).</a:t>
            </a:r>
            <a:endParaRPr lang="tr-TR" sz="2200" dirty="0"/>
          </a:p>
          <a:p>
            <a:r>
              <a:rPr lang="en-US" sz="2200" dirty="0"/>
              <a:t>H₁: µ ≠ µ₀ (The pollutant levels are not equal to the safety limits).</a:t>
            </a:r>
            <a:endParaRPr lang="tr-TR" sz="2200" dirty="0"/>
          </a:p>
          <a:p>
            <a:endParaRPr lang="tr-TR" sz="2200" dirty="0"/>
          </a:p>
        </p:txBody>
      </p:sp>
      <p:pic>
        <p:nvPicPr>
          <p:cNvPr id="8" name="Resim 7">
            <a:extLst>
              <a:ext uri="{FF2B5EF4-FFF2-40B4-BE49-F238E27FC236}">
                <a16:creationId xmlns:a16="http://schemas.microsoft.com/office/drawing/2014/main" id="{64BF584C-C17E-8543-110E-841226FCCBEF}"/>
              </a:ext>
            </a:extLst>
          </p:cNvPr>
          <p:cNvPicPr>
            <a:picLocks noChangeAspect="1"/>
          </p:cNvPicPr>
          <p:nvPr/>
        </p:nvPicPr>
        <p:blipFill>
          <a:blip r:embed="rId2"/>
          <a:stretch>
            <a:fillRect/>
          </a:stretch>
        </p:blipFill>
        <p:spPr>
          <a:xfrm>
            <a:off x="116449" y="2678662"/>
            <a:ext cx="5864627" cy="3899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Resim 5">
            <a:extLst>
              <a:ext uri="{FF2B5EF4-FFF2-40B4-BE49-F238E27FC236}">
                <a16:creationId xmlns:a16="http://schemas.microsoft.com/office/drawing/2014/main" id="{9836A0FA-526F-8613-60C2-CEDE47FD13FD}"/>
              </a:ext>
            </a:extLst>
          </p:cNvPr>
          <p:cNvPicPr>
            <a:picLocks noChangeAspect="1"/>
          </p:cNvPicPr>
          <p:nvPr/>
        </p:nvPicPr>
        <p:blipFill>
          <a:blip r:embed="rId3"/>
          <a:stretch>
            <a:fillRect/>
          </a:stretch>
        </p:blipFill>
        <p:spPr>
          <a:xfrm>
            <a:off x="6182006" y="2678662"/>
            <a:ext cx="5864627" cy="3899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1572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DD87D86-3A10-BFC3-2CF1-EAE0EB58BC8A}"/>
              </a:ext>
            </a:extLst>
          </p:cNvPr>
          <p:cNvSpPr>
            <a:spLocks noGrp="1"/>
          </p:cNvSpPr>
          <p:nvPr>
            <p:ph type="title"/>
          </p:nvPr>
        </p:nvSpPr>
        <p:spPr>
          <a:xfrm>
            <a:off x="913651" y="575369"/>
            <a:ext cx="2927579" cy="1956841"/>
          </a:xfrm>
        </p:spPr>
        <p:txBody>
          <a:bodyPr anchor="b">
            <a:normAutofit/>
          </a:bodyPr>
          <a:lstStyle/>
          <a:p>
            <a:pPr algn="ctr"/>
            <a:r>
              <a:rPr lang="en-GB" sz="4200" b="1" dirty="0">
                <a:latin typeface="Times New Roman" panose="02020603050405020304" pitchFamily="18" charset="0"/>
                <a:cs typeface="Times New Roman" panose="02020603050405020304" pitchFamily="18" charset="0"/>
              </a:rPr>
              <a:t>Principle Component Analysis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çerik Yer Tutucusu 2">
            <a:extLst>
              <a:ext uri="{FF2B5EF4-FFF2-40B4-BE49-F238E27FC236}">
                <a16:creationId xmlns:a16="http://schemas.microsoft.com/office/drawing/2014/main" id="{74FF0EB0-9D31-BA16-9B7D-1197950B3E7D}"/>
              </a:ext>
            </a:extLst>
          </p:cNvPr>
          <p:cNvSpPr>
            <a:spLocks noGrp="1"/>
          </p:cNvSpPr>
          <p:nvPr>
            <p:ph idx="1"/>
          </p:nvPr>
        </p:nvSpPr>
        <p:spPr>
          <a:xfrm>
            <a:off x="320040" y="2891187"/>
            <a:ext cx="4114800" cy="1361532"/>
          </a:xfrm>
        </p:spPr>
        <p:txBody>
          <a:bodyPr>
            <a:normAutofit lnSpcReduction="10000"/>
          </a:bodyPr>
          <a:lstStyle/>
          <a:p>
            <a:pPr marL="0" indent="0" algn="ctr">
              <a:buNone/>
            </a:pPr>
            <a:r>
              <a:rPr lang="tr-TR" sz="2400" dirty="0"/>
              <a:t> </a:t>
            </a:r>
            <a:r>
              <a:rPr lang="en-GB" sz="2400" dirty="0"/>
              <a:t>Principle component analysis can be useful when we have multicollinearity problem</a:t>
            </a:r>
            <a:r>
              <a:rPr lang="tr-TR" sz="2400" dirty="0"/>
              <a:t>.</a:t>
            </a:r>
          </a:p>
          <a:p>
            <a:pPr algn="ctr"/>
            <a:endParaRPr lang="en-GB" sz="2400" dirty="0"/>
          </a:p>
        </p:txBody>
      </p:sp>
      <p:pic>
        <p:nvPicPr>
          <p:cNvPr id="7" name="Resim 6" descr="metin, ekran görüntüsü, renklilik, daire içeren bir resim&#10;&#10;Açıklama otomatik olarak oluşturuldu">
            <a:extLst>
              <a:ext uri="{FF2B5EF4-FFF2-40B4-BE49-F238E27FC236}">
                <a16:creationId xmlns:a16="http://schemas.microsoft.com/office/drawing/2014/main" id="{9378704D-E5D5-D167-A511-248D258E0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840" y="763582"/>
            <a:ext cx="7512789" cy="5616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9426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ekran görüntüsü, diyagram, metin, dikdörtgen içeren bir resim&#10;&#10;Açıklama otomatik olarak oluşturuldu">
            <a:extLst>
              <a:ext uri="{FF2B5EF4-FFF2-40B4-BE49-F238E27FC236}">
                <a16:creationId xmlns:a16="http://schemas.microsoft.com/office/drawing/2014/main" id="{8BABE4A9-44F5-F9BD-F8BA-F53FC443C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895" y="2318048"/>
            <a:ext cx="5500425" cy="4112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Resim 7" descr="metin, öykü gelişim çizgisi; kumpas; grafiğini çıkarma, diyagram, çizgi içeren bir resim&#10;&#10;Açıklama otomatik olarak oluşturuldu">
            <a:extLst>
              <a:ext uri="{FF2B5EF4-FFF2-40B4-BE49-F238E27FC236}">
                <a16:creationId xmlns:a16="http://schemas.microsoft.com/office/drawing/2014/main" id="{0267CC95-9328-F33B-9E19-47DC04072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82" y="2318048"/>
            <a:ext cx="5500425" cy="4112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Resim 8">
            <a:extLst>
              <a:ext uri="{FF2B5EF4-FFF2-40B4-BE49-F238E27FC236}">
                <a16:creationId xmlns:a16="http://schemas.microsoft.com/office/drawing/2014/main" id="{FD3C27DA-9992-C4E5-7C83-5884A3A925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88" y="663676"/>
            <a:ext cx="10846424" cy="121183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0349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2ED81948-9B99-7722-8583-D2566B44AF9F}"/>
              </a:ext>
            </a:extLst>
          </p:cNvPr>
          <p:cNvSpPr>
            <a:spLocks noGrp="1"/>
          </p:cNvSpPr>
          <p:nvPr>
            <p:ph idx="1"/>
          </p:nvPr>
        </p:nvSpPr>
        <p:spPr>
          <a:xfrm>
            <a:off x="180850" y="1840042"/>
            <a:ext cx="4287911" cy="3177915"/>
          </a:xfrm>
        </p:spPr>
        <p:txBody>
          <a:bodyPr>
            <a:normAutofit/>
          </a:bodyPr>
          <a:lstStyle/>
          <a:p>
            <a:pPr marL="0" indent="0" algn="ctr">
              <a:buNone/>
            </a:pPr>
            <a:r>
              <a:rPr lang="en-US" sz="2000" dirty="0">
                <a:latin typeface="Times New Roman" panose="02020603050405020304" pitchFamily="18" charset="0"/>
                <a:cs typeface="Times New Roman" panose="02020603050405020304" pitchFamily="18" charset="0"/>
              </a:rPr>
              <a:t>We </a:t>
            </a:r>
            <a:r>
              <a:rPr lang="en-GB" sz="2000" dirty="0">
                <a:latin typeface="Times New Roman" panose="02020603050405020304" pitchFamily="18" charset="0"/>
                <a:cs typeface="Times New Roman" panose="02020603050405020304" pitchFamily="18" charset="0"/>
              </a:rPr>
              <a:t>may</a:t>
            </a:r>
            <a:r>
              <a:rPr lang="tr-T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observe the correlation between components and variables. For instance, the first component is positively correlated with Humidity and Wind Speed, indicating that these variables increase or decrease together. Conversely, the first component is strongly negatively correlated with Respiratory Cases, with a coefficient of -0.96, suggesting an inverse relationship.</a:t>
            </a:r>
            <a:endParaRPr lang="en-GB" sz="2000" dirty="0">
              <a:latin typeface="Times New Roman" panose="02020603050405020304" pitchFamily="18" charset="0"/>
              <a:cs typeface="Times New Roman" panose="02020603050405020304" pitchFamily="18" charset="0"/>
            </a:endParaRPr>
          </a:p>
        </p:txBody>
      </p:sp>
      <p:pic>
        <p:nvPicPr>
          <p:cNvPr id="7" name="Resim 6" descr="metin, ekran görüntüsü, yazı tipi, doküman, belge içeren bir resim&#10;&#10;Açıklama otomatik olarak oluşturuldu">
            <a:extLst>
              <a:ext uri="{FF2B5EF4-FFF2-40B4-BE49-F238E27FC236}">
                <a16:creationId xmlns:a16="http://schemas.microsoft.com/office/drawing/2014/main" id="{1C7AF015-45EC-B7A1-C806-37D2F524A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948" y="1791061"/>
            <a:ext cx="6824746" cy="3275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45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EF7633E-F8AA-3F8E-5DA8-2DB5FDB8AFCD}"/>
              </a:ext>
            </a:extLst>
          </p:cNvPr>
          <p:cNvSpPr>
            <a:spLocks noGrp="1"/>
          </p:cNvSpPr>
          <p:nvPr>
            <p:ph type="title"/>
          </p:nvPr>
        </p:nvSpPr>
        <p:spPr>
          <a:xfrm>
            <a:off x="-21236" y="155111"/>
            <a:ext cx="6995344" cy="1104857"/>
          </a:xfrm>
        </p:spPr>
        <p:txBody>
          <a:bodyPr vert="horz" lIns="91440" tIns="45720" rIns="91440" bIns="45720" rtlCol="0" anchor="b">
            <a:normAutofit/>
          </a:bodyPr>
          <a:lstStyle/>
          <a:p>
            <a:pPr algn="ctr"/>
            <a:r>
              <a:rPr lang="en-US" sz="3600" b="1" dirty="0">
                <a:latin typeface="Times New Roman" panose="02020603050405020304" pitchFamily="18" charset="0"/>
                <a:cs typeface="Times New Roman" panose="02020603050405020304" pitchFamily="18" charset="0"/>
              </a:rPr>
              <a:t>Principal Component Analysis: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  Variable Directions</a:t>
            </a:r>
          </a:p>
        </p:txBody>
      </p:sp>
      <p:pic>
        <p:nvPicPr>
          <p:cNvPr id="4" name="Resim 3" descr="metin, diyagram, çizgi, öykü gelişim çizgisi; kumpas; grafiğini çıkarma içeren bir resim&#10;&#10;Açıklama otomatik olarak oluşturuldu">
            <a:extLst>
              <a:ext uri="{FF2B5EF4-FFF2-40B4-BE49-F238E27FC236}">
                <a16:creationId xmlns:a16="http://schemas.microsoft.com/office/drawing/2014/main" id="{4E5A1F05-1915-8AC3-E157-DE39B422E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19" y="1477341"/>
            <a:ext cx="4034436" cy="3903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Resim 6" descr="çizgi, diyagram, metin, öykü gelişim çizgisi; kumpas; grafiğini çıkarma içeren bir resim&#10;&#10;Açıklama otomatik olarak oluşturuldu">
            <a:extLst>
              <a:ext uri="{FF2B5EF4-FFF2-40B4-BE49-F238E27FC236}">
                <a16:creationId xmlns:a16="http://schemas.microsoft.com/office/drawing/2014/main" id="{4C2849DF-AEF5-85F8-E3EB-D5D1CDD63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996" y="85180"/>
            <a:ext cx="3881385" cy="34544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Resim 5">
            <a:extLst>
              <a:ext uri="{FF2B5EF4-FFF2-40B4-BE49-F238E27FC236}">
                <a16:creationId xmlns:a16="http://schemas.microsoft.com/office/drawing/2014/main" id="{9503DF88-8EF7-A653-10A3-34C8ECEFAAC7}"/>
              </a:ext>
            </a:extLst>
          </p:cNvPr>
          <p:cNvPicPr>
            <a:picLocks noChangeAspect="1"/>
          </p:cNvPicPr>
          <p:nvPr/>
        </p:nvPicPr>
        <p:blipFill>
          <a:blip r:embed="rId4"/>
          <a:stretch>
            <a:fillRect/>
          </a:stretch>
        </p:blipFill>
        <p:spPr>
          <a:xfrm>
            <a:off x="4329673" y="3624793"/>
            <a:ext cx="4211407" cy="3148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9393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Arc 37">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Başlık 1">
            <a:extLst>
              <a:ext uri="{FF2B5EF4-FFF2-40B4-BE49-F238E27FC236}">
                <a16:creationId xmlns:a16="http://schemas.microsoft.com/office/drawing/2014/main" id="{5A26E3BD-3272-9B2A-782C-09443A9EA3AC}"/>
              </a:ext>
            </a:extLst>
          </p:cNvPr>
          <p:cNvSpPr>
            <a:spLocks noGrp="1"/>
          </p:cNvSpPr>
          <p:nvPr>
            <p:ph type="title"/>
          </p:nvPr>
        </p:nvSpPr>
        <p:spPr>
          <a:xfrm>
            <a:off x="602317" y="3429000"/>
            <a:ext cx="3517423" cy="2305302"/>
          </a:xfrm>
        </p:spPr>
        <p:txBody>
          <a:bodyPr vert="horz" lIns="91440" tIns="45720" rIns="91440" bIns="45720" rtlCol="0" anchor="b">
            <a:normAutofit/>
          </a:bodyPr>
          <a:lstStyle/>
          <a:p>
            <a:pPr algn="ctr"/>
            <a:r>
              <a:rPr lang="en-US" b="1" kern="1200" dirty="0">
                <a:solidFill>
                  <a:schemeClr val="accent6">
                    <a:lumMod val="50000"/>
                  </a:schemeClr>
                </a:solidFill>
                <a:latin typeface="Times New Roman" panose="02020603050405020304" pitchFamily="18" charset="0"/>
                <a:cs typeface="Times New Roman" panose="02020603050405020304" pitchFamily="18" charset="0"/>
              </a:rPr>
              <a:t>Principal Component Regression</a:t>
            </a:r>
          </a:p>
        </p:txBody>
      </p:sp>
      <p:sp>
        <p:nvSpPr>
          <p:cNvPr id="13" name="Content Placeholder 12">
            <a:extLst>
              <a:ext uri="{FF2B5EF4-FFF2-40B4-BE49-F238E27FC236}">
                <a16:creationId xmlns:a16="http://schemas.microsoft.com/office/drawing/2014/main" id="{3A67C5BF-8849-0E81-26B9-78D6DE8B969D}"/>
              </a:ext>
            </a:extLst>
          </p:cNvPr>
          <p:cNvSpPr>
            <a:spLocks noGrp="1"/>
          </p:cNvSpPr>
          <p:nvPr>
            <p:ph idx="1"/>
          </p:nvPr>
        </p:nvSpPr>
        <p:spPr>
          <a:xfrm>
            <a:off x="823342" y="659874"/>
            <a:ext cx="9795967" cy="521630"/>
          </a:xfrm>
        </p:spPr>
        <p:txBody>
          <a:bodyPr vert="horz" lIns="91440" tIns="45720" rIns="91440" bIns="45720" rtlCol="0" anchor="t">
            <a:normAutofit/>
          </a:bodyPr>
          <a:lstStyle/>
          <a:p>
            <a:pPr marL="0" indent="0">
              <a:buNone/>
            </a:pPr>
            <a:r>
              <a:rPr lang="en-US" sz="2400" b="1" kern="1200" dirty="0" err="1">
                <a:solidFill>
                  <a:schemeClr val="tx1"/>
                </a:solidFill>
                <a:latin typeface="Times New Roman" panose="02020603050405020304" pitchFamily="18" charset="0"/>
                <a:cs typeface="Times New Roman" panose="02020603050405020304" pitchFamily="18" charset="0"/>
              </a:rPr>
              <a:t>HealthImpactScore</a:t>
            </a:r>
            <a:r>
              <a:rPr lang="en-US" sz="2400" b="1" kern="1200" dirty="0">
                <a:solidFill>
                  <a:schemeClr val="tx1"/>
                </a:solidFill>
                <a:latin typeface="Times New Roman" panose="02020603050405020304" pitchFamily="18" charset="0"/>
                <a:cs typeface="Times New Roman" panose="02020603050405020304" pitchFamily="18" charset="0"/>
              </a:rPr>
              <a:t>=</a:t>
            </a:r>
            <a:r>
              <a:rPr lang="en-US" sz="2400" kern="1200" dirty="0">
                <a:solidFill>
                  <a:schemeClr val="tx1"/>
                </a:solidFill>
                <a:latin typeface="Times New Roman" panose="02020603050405020304" pitchFamily="18" charset="0"/>
                <a:cs typeface="Times New Roman" panose="02020603050405020304" pitchFamily="18" charset="0"/>
              </a:rPr>
              <a:t>−3.740×10^−17−0.3162⋅PC1+0.2983⋅PC2+0.1209⋅PC3</a:t>
            </a:r>
          </a:p>
        </p:txBody>
      </p:sp>
      <p:pic>
        <p:nvPicPr>
          <p:cNvPr id="9" name="İçerik Yer Tutucusu 8" descr="metin, ekran görüntüsü, yazı tipi, sayı, numara içeren bir resim&#10;&#10;Açıklama otomatik olarak oluşturuldu">
            <a:extLst>
              <a:ext uri="{FF2B5EF4-FFF2-40B4-BE49-F238E27FC236}">
                <a16:creationId xmlns:a16="http://schemas.microsoft.com/office/drawing/2014/main" id="{8FA9864D-E389-C4EA-9C56-3C4D1EDD8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014" y="1388846"/>
            <a:ext cx="7403712" cy="5127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0" name="Rectangle 39">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76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E30D13-C97A-EBDC-37AD-DF3DB8205776}"/>
              </a:ext>
            </a:extLst>
          </p:cNvPr>
          <p:cNvSpPr>
            <a:spLocks noGrp="1"/>
          </p:cNvSpPr>
          <p:nvPr>
            <p:ph type="title"/>
          </p:nvPr>
        </p:nvSpPr>
        <p:spPr>
          <a:xfrm>
            <a:off x="838200" y="365125"/>
            <a:ext cx="4087761" cy="1325563"/>
          </a:xfrm>
        </p:spPr>
        <p:txBody>
          <a:bodyPr/>
          <a:lstStyle/>
          <a:p>
            <a:r>
              <a:rPr lang="en-GB" b="1" dirty="0">
                <a:latin typeface="Times New Roman" panose="02020603050405020304" pitchFamily="18" charset="0"/>
                <a:cs typeface="Times New Roman" panose="02020603050405020304" pitchFamily="18" charset="0"/>
              </a:rPr>
              <a:t>Factor Analysis</a:t>
            </a:r>
          </a:p>
        </p:txBody>
      </p:sp>
      <p:pic>
        <p:nvPicPr>
          <p:cNvPr id="5" name="İçerik Yer Tutucusu 4" descr="metin, makbuz, ekran görüntüsü, yazı tipi içeren bir resim&#10;&#10;Açıklama otomatik olarak oluşturuldu">
            <a:extLst>
              <a:ext uri="{FF2B5EF4-FFF2-40B4-BE49-F238E27FC236}">
                <a16:creationId xmlns:a16="http://schemas.microsoft.com/office/drawing/2014/main" id="{76F5BCAE-E469-0DC1-BB00-2C50C666EA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725025" cy="2181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Resim 6" descr="metin, yazı tipi, ekran görüntüsü, cebir içeren bir resim&#10;&#10;Açıklama otomatik olarak oluşturuldu">
            <a:extLst>
              <a:ext uri="{FF2B5EF4-FFF2-40B4-BE49-F238E27FC236}">
                <a16:creationId xmlns:a16="http://schemas.microsoft.com/office/drawing/2014/main" id="{89DCBD8B-950B-4178-D8AA-45C978940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185458"/>
            <a:ext cx="9725026" cy="19637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1913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4" name="İçerik Yer Tutucusu 2">
            <a:extLst>
              <a:ext uri="{FF2B5EF4-FFF2-40B4-BE49-F238E27FC236}">
                <a16:creationId xmlns:a16="http://schemas.microsoft.com/office/drawing/2014/main" id="{8A7DC316-161E-CCD4-EFBE-E08A250C1CD7}"/>
              </a:ext>
            </a:extLst>
          </p:cNvPr>
          <p:cNvSpPr>
            <a:spLocks noGrp="1"/>
          </p:cNvSpPr>
          <p:nvPr>
            <p:ph idx="1"/>
          </p:nvPr>
        </p:nvSpPr>
        <p:spPr>
          <a:xfrm>
            <a:off x="6508497" y="5802541"/>
            <a:ext cx="3888528" cy="459098"/>
          </a:xfrm>
        </p:spPr>
        <p:txBody>
          <a:bodyPr>
            <a:normAutofit/>
          </a:bodyPr>
          <a:lstStyle/>
          <a:p>
            <a:pPr marL="0" indent="0">
              <a:buNone/>
            </a:pPr>
            <a:r>
              <a:rPr lang="en-US" sz="2000" dirty="0"/>
              <a:t>H₀: </a:t>
            </a:r>
            <a:r>
              <a:rPr lang="en-GB" sz="2000" dirty="0"/>
              <a:t>3 factors are sufficient </a:t>
            </a:r>
          </a:p>
        </p:txBody>
      </p:sp>
      <p:pic>
        <p:nvPicPr>
          <p:cNvPr id="5" name="Resim 4" descr="metin, ekran görüntüsü, diyagram, çizgi içeren bir resim&#10;&#10;Açıklama otomatik olarak oluşturuldu">
            <a:extLst>
              <a:ext uri="{FF2B5EF4-FFF2-40B4-BE49-F238E27FC236}">
                <a16:creationId xmlns:a16="http://schemas.microsoft.com/office/drawing/2014/main" id="{844C81F2-3D60-9445-E0F2-79AF13DAC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31" y="1150095"/>
            <a:ext cx="5441261" cy="4421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Resim 8" descr="metin, ekran görüntüsü, yazı tipi, sayı, numara içeren bir resim&#10;&#10;Açıklama otomatik olarak oluşturuldu">
            <a:extLst>
              <a:ext uri="{FF2B5EF4-FFF2-40B4-BE49-F238E27FC236}">
                <a16:creationId xmlns:a16="http://schemas.microsoft.com/office/drawing/2014/main" id="{2118F845-AF7D-947E-082F-785BCE685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324" y="1148954"/>
            <a:ext cx="6120646" cy="44221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Yıldız: 5 Nokta 9">
            <a:extLst>
              <a:ext uri="{FF2B5EF4-FFF2-40B4-BE49-F238E27FC236}">
                <a16:creationId xmlns:a16="http://schemas.microsoft.com/office/drawing/2014/main" id="{6E9A01CE-226B-B753-EE52-00AC57F4CE22}"/>
              </a:ext>
            </a:extLst>
          </p:cNvPr>
          <p:cNvSpPr/>
          <p:nvPr/>
        </p:nvSpPr>
        <p:spPr>
          <a:xfrm>
            <a:off x="6174667" y="5842764"/>
            <a:ext cx="333830" cy="26547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289126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98DCF0-7C45-35B8-8F8A-920D44E67595}"/>
              </a:ext>
            </a:extLst>
          </p:cNvPr>
          <p:cNvSpPr>
            <a:spLocks noGrp="1"/>
          </p:cNvSpPr>
          <p:nvPr>
            <p:ph idx="1"/>
          </p:nvPr>
        </p:nvSpPr>
        <p:spPr>
          <a:xfrm>
            <a:off x="3318691" y="6183684"/>
            <a:ext cx="8598310" cy="568286"/>
          </a:xfrm>
        </p:spPr>
        <p:txBody>
          <a:bodyPr>
            <a:normAutofit/>
          </a:bodyPr>
          <a:lstStyle/>
          <a:p>
            <a:pPr marL="0" indent="0">
              <a:buNone/>
            </a:pPr>
            <a:r>
              <a:rPr lang="en-US" sz="2400" dirty="0"/>
              <a:t>Raw alpha shows how consistent the variables are within factor</a:t>
            </a:r>
            <a:r>
              <a:rPr lang="tr-TR" sz="2400" dirty="0"/>
              <a:t>.</a:t>
            </a:r>
          </a:p>
        </p:txBody>
      </p:sp>
      <p:pic>
        <p:nvPicPr>
          <p:cNvPr id="4" name="Resim 3">
            <a:extLst>
              <a:ext uri="{FF2B5EF4-FFF2-40B4-BE49-F238E27FC236}">
                <a16:creationId xmlns:a16="http://schemas.microsoft.com/office/drawing/2014/main" id="{7A6DEB31-EA55-B3F9-9DD7-7322E5819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147" y="5062716"/>
            <a:ext cx="8701854" cy="846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Resim 8" descr="metin, ekran görüntüsü, çizgi, diyagram içeren bir resim&#10;&#10;Açıklama otomatik olarak oluşturuldu">
            <a:extLst>
              <a:ext uri="{FF2B5EF4-FFF2-40B4-BE49-F238E27FC236}">
                <a16:creationId xmlns:a16="http://schemas.microsoft.com/office/drawing/2014/main" id="{6373CB32-1E6C-B650-D71E-0AD908F83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77" y="237552"/>
            <a:ext cx="5907339" cy="4437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İçerik Yer Tutucusu 2">
            <a:extLst>
              <a:ext uri="{FF2B5EF4-FFF2-40B4-BE49-F238E27FC236}">
                <a16:creationId xmlns:a16="http://schemas.microsoft.com/office/drawing/2014/main" id="{1CE6BE72-64FF-517A-EE6D-E9820F6EA27C}"/>
              </a:ext>
            </a:extLst>
          </p:cNvPr>
          <p:cNvSpPr txBox="1">
            <a:spLocks/>
          </p:cNvSpPr>
          <p:nvPr/>
        </p:nvSpPr>
        <p:spPr>
          <a:xfrm>
            <a:off x="6646143" y="869505"/>
            <a:ext cx="5108442" cy="4907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There is no multicollinearity problem</a:t>
            </a:r>
            <a:r>
              <a:rPr lang="tr-TR" dirty="0"/>
              <a:t>.</a:t>
            </a:r>
            <a:endParaRPr lang="en-GB" dirty="0"/>
          </a:p>
        </p:txBody>
      </p:sp>
      <p:sp>
        <p:nvSpPr>
          <p:cNvPr id="6" name="Yıldız: 5 Nokta 5">
            <a:extLst>
              <a:ext uri="{FF2B5EF4-FFF2-40B4-BE49-F238E27FC236}">
                <a16:creationId xmlns:a16="http://schemas.microsoft.com/office/drawing/2014/main" id="{9AD6CD33-981E-EA53-6756-27B15AA24176}"/>
              </a:ext>
            </a:extLst>
          </p:cNvPr>
          <p:cNvSpPr/>
          <p:nvPr/>
        </p:nvSpPr>
        <p:spPr>
          <a:xfrm>
            <a:off x="6321678" y="869505"/>
            <a:ext cx="324465" cy="3244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Yıldız: 5 Nokta 6">
            <a:extLst>
              <a:ext uri="{FF2B5EF4-FFF2-40B4-BE49-F238E27FC236}">
                <a16:creationId xmlns:a16="http://schemas.microsoft.com/office/drawing/2014/main" id="{AB2BB6C4-5E30-B49C-D350-D8CB990DDF21}"/>
              </a:ext>
            </a:extLst>
          </p:cNvPr>
          <p:cNvSpPr/>
          <p:nvPr/>
        </p:nvSpPr>
        <p:spPr>
          <a:xfrm>
            <a:off x="2994226" y="6183684"/>
            <a:ext cx="324465" cy="32446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24682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9A97FBF-553E-BCE9-03BB-67559206242B}"/>
              </a:ext>
            </a:extLst>
          </p:cNvPr>
          <p:cNvSpPr>
            <a:spLocks noGrp="1"/>
          </p:cNvSpPr>
          <p:nvPr>
            <p:ph type="title"/>
          </p:nvPr>
        </p:nvSpPr>
        <p:spPr>
          <a:xfrm>
            <a:off x="638881" y="444488"/>
            <a:ext cx="10909640" cy="1368614"/>
          </a:xfrm>
        </p:spPr>
        <p:txBody>
          <a:bodyPr vert="horz" lIns="91440" tIns="45720" rIns="91440" bIns="45720" rtlCol="0" anchor="ctr">
            <a:normAutofit/>
          </a:bodyPr>
          <a:lstStyle/>
          <a:p>
            <a:pPr algn="ctr"/>
            <a:r>
              <a:rPr lang="en-US" sz="4800" b="1" dirty="0">
                <a:latin typeface="Times New Roman" panose="02020603050405020304" pitchFamily="18" charset="0"/>
                <a:cs typeface="Times New Roman" panose="02020603050405020304" pitchFamily="18" charset="0"/>
              </a:rPr>
              <a:t>Comparison of Clustering Methods</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diyagram, teknik çizim, plan, taslak içeren bir resim&#10;&#10;Açıklama otomatik olarak oluşturuldu">
            <a:extLst>
              <a:ext uri="{FF2B5EF4-FFF2-40B4-BE49-F238E27FC236}">
                <a16:creationId xmlns:a16="http://schemas.microsoft.com/office/drawing/2014/main" id="{89E3D31C-334A-38F4-9E7E-163084A7C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81" y="2642616"/>
            <a:ext cx="5245193" cy="3920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Resim 6" descr="diyagram, plan, teknik çizim, şematik içeren bir resim&#10;&#10;Açıklama otomatik olarak oluşturuldu">
            <a:extLst>
              <a:ext uri="{FF2B5EF4-FFF2-40B4-BE49-F238E27FC236}">
                <a16:creationId xmlns:a16="http://schemas.microsoft.com/office/drawing/2014/main" id="{5C9B7BF4-2BB2-125A-CCDB-F3A70B486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909" y="2637423"/>
            <a:ext cx="5252140" cy="3925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İçerik Yer Tutucusu 2">
            <a:extLst>
              <a:ext uri="{FF2B5EF4-FFF2-40B4-BE49-F238E27FC236}">
                <a16:creationId xmlns:a16="http://schemas.microsoft.com/office/drawing/2014/main" id="{5F46102E-CF5A-CA98-FEB2-1A8692894405}"/>
              </a:ext>
            </a:extLst>
          </p:cNvPr>
          <p:cNvSpPr>
            <a:spLocks noGrp="1"/>
          </p:cNvSpPr>
          <p:nvPr>
            <p:ph idx="1"/>
          </p:nvPr>
        </p:nvSpPr>
        <p:spPr>
          <a:xfrm>
            <a:off x="572243" y="2005184"/>
            <a:ext cx="5378468" cy="568286"/>
          </a:xfrm>
        </p:spPr>
        <p:txBody>
          <a:bodyPr>
            <a:noAutofit/>
          </a:bodyPr>
          <a:lstStyle/>
          <a:p>
            <a:pPr marL="0" indent="0">
              <a:buNone/>
            </a:pPr>
            <a:r>
              <a:rPr lang="en-GB" sz="2400" b="1" dirty="0">
                <a:solidFill>
                  <a:srgbClr val="002060"/>
                </a:solidFill>
                <a:latin typeface="Times New Roman" panose="02020603050405020304" pitchFamily="18" charset="0"/>
                <a:cs typeface="Times New Roman" panose="02020603050405020304" pitchFamily="18" charset="0"/>
              </a:rPr>
              <a:t>Agglomerative Hierarchical Clustering</a:t>
            </a:r>
          </a:p>
        </p:txBody>
      </p:sp>
      <p:sp>
        <p:nvSpPr>
          <p:cNvPr id="6" name="İçerik Yer Tutucusu 2">
            <a:extLst>
              <a:ext uri="{FF2B5EF4-FFF2-40B4-BE49-F238E27FC236}">
                <a16:creationId xmlns:a16="http://schemas.microsoft.com/office/drawing/2014/main" id="{0C73EE50-6739-DB67-0E9C-0F8E00453251}"/>
              </a:ext>
            </a:extLst>
          </p:cNvPr>
          <p:cNvSpPr txBox="1">
            <a:spLocks/>
          </p:cNvSpPr>
          <p:nvPr/>
        </p:nvSpPr>
        <p:spPr>
          <a:xfrm>
            <a:off x="6822710" y="2005184"/>
            <a:ext cx="4372537" cy="568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solidFill>
                  <a:schemeClr val="tx2">
                    <a:lumMod val="75000"/>
                    <a:lumOff val="25000"/>
                  </a:schemeClr>
                </a:solidFill>
                <a:latin typeface="Times New Roman" panose="02020603050405020304" pitchFamily="18" charset="0"/>
                <a:cs typeface="Times New Roman" panose="02020603050405020304" pitchFamily="18" charset="0"/>
              </a:rPr>
              <a:t>Divisive</a:t>
            </a:r>
            <a:r>
              <a:rPr lang="en-GB" sz="2400" b="1" dirty="0">
                <a:latin typeface="Times New Roman" panose="02020603050405020304" pitchFamily="18" charset="0"/>
                <a:cs typeface="Times New Roman" panose="02020603050405020304" pitchFamily="18" charset="0"/>
              </a:rPr>
              <a:t> </a:t>
            </a:r>
            <a:r>
              <a:rPr lang="en-GB" sz="2400" b="1" dirty="0">
                <a:solidFill>
                  <a:srgbClr val="FFC000"/>
                </a:solidFill>
                <a:latin typeface="Times New Roman" panose="02020603050405020304" pitchFamily="18" charset="0"/>
                <a:cs typeface="Times New Roman" panose="02020603050405020304" pitchFamily="18" charset="0"/>
              </a:rPr>
              <a:t>Hierarchical</a:t>
            </a:r>
            <a:r>
              <a:rPr lang="en-GB" sz="2400" b="1" dirty="0">
                <a:latin typeface="Times New Roman" panose="02020603050405020304" pitchFamily="18" charset="0"/>
                <a:cs typeface="Times New Roman" panose="02020603050405020304" pitchFamily="18" charset="0"/>
              </a:rPr>
              <a:t> </a:t>
            </a:r>
            <a:r>
              <a:rPr lang="en-GB" sz="2400" b="1" dirty="0">
                <a:solidFill>
                  <a:srgbClr val="FF3399"/>
                </a:solidFill>
                <a:latin typeface="Times New Roman" panose="02020603050405020304" pitchFamily="18" charset="0"/>
                <a:cs typeface="Times New Roman" panose="02020603050405020304" pitchFamily="18" charset="0"/>
              </a:rPr>
              <a:t>Clustering</a:t>
            </a:r>
          </a:p>
        </p:txBody>
      </p:sp>
    </p:spTree>
    <p:extLst>
      <p:ext uri="{BB962C8B-B14F-4D97-AF65-F5344CB8AC3E}">
        <p14:creationId xmlns:p14="http://schemas.microsoft.com/office/powerpoint/2010/main" val="297639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875C77-173C-378F-55B1-90054869A191}"/>
              </a:ext>
            </a:extLst>
          </p:cNvPr>
          <p:cNvSpPr>
            <a:spLocks noGrp="1"/>
          </p:cNvSpPr>
          <p:nvPr>
            <p:ph type="title"/>
          </p:nvPr>
        </p:nvSpPr>
        <p:spPr>
          <a:xfrm>
            <a:off x="838200" y="483112"/>
            <a:ext cx="10515600" cy="1325563"/>
          </a:xfrm>
        </p:spPr>
        <p:txBody>
          <a:bodyPr/>
          <a:lstStyle/>
          <a:p>
            <a:r>
              <a:rPr lang="en-GB" b="1" dirty="0"/>
              <a:t>Data Description</a:t>
            </a:r>
          </a:p>
        </p:txBody>
      </p:sp>
      <p:sp>
        <p:nvSpPr>
          <p:cNvPr id="3" name="İçerik Yer Tutucusu 2">
            <a:extLst>
              <a:ext uri="{FF2B5EF4-FFF2-40B4-BE49-F238E27FC236}">
                <a16:creationId xmlns:a16="http://schemas.microsoft.com/office/drawing/2014/main" id="{F4AAD504-3F4B-01B1-1A27-892D86D966FB}"/>
              </a:ext>
            </a:extLst>
          </p:cNvPr>
          <p:cNvSpPr>
            <a:spLocks noGrp="1"/>
          </p:cNvSpPr>
          <p:nvPr>
            <p:ph idx="1"/>
          </p:nvPr>
        </p:nvSpPr>
        <p:spPr>
          <a:xfrm>
            <a:off x="838200" y="2141537"/>
            <a:ext cx="10515600" cy="4351338"/>
          </a:xfrm>
        </p:spPr>
        <p:txBody>
          <a:bodyPr/>
          <a:lstStyle/>
          <a:p>
            <a:r>
              <a:rPr lang="tr-TR" dirty="0"/>
              <a:t>A</a:t>
            </a:r>
            <a:r>
              <a:rPr lang="en-US" dirty="0" err="1"/>
              <a:t>ir</a:t>
            </a:r>
            <a:r>
              <a:rPr lang="en-US" dirty="0"/>
              <a:t> </a:t>
            </a:r>
            <a:r>
              <a:rPr lang="tr-TR" dirty="0"/>
              <a:t>Q</a:t>
            </a:r>
            <a:r>
              <a:rPr lang="en-US" dirty="0" err="1"/>
              <a:t>uality</a:t>
            </a:r>
            <a:r>
              <a:rPr lang="en-US" dirty="0"/>
              <a:t> and </a:t>
            </a:r>
            <a:r>
              <a:rPr lang="tr-TR" dirty="0"/>
              <a:t>i</a:t>
            </a:r>
            <a:r>
              <a:rPr lang="en-US" dirty="0" err="1"/>
              <a:t>ts</a:t>
            </a:r>
            <a:r>
              <a:rPr lang="en-US" dirty="0"/>
              <a:t> </a:t>
            </a:r>
            <a:r>
              <a:rPr lang="tr-TR" dirty="0"/>
              <a:t>I</a:t>
            </a:r>
            <a:r>
              <a:rPr lang="en-US" dirty="0" err="1"/>
              <a:t>mpact</a:t>
            </a:r>
            <a:r>
              <a:rPr lang="en-US" dirty="0"/>
              <a:t> on </a:t>
            </a:r>
            <a:r>
              <a:rPr lang="tr-TR" dirty="0"/>
              <a:t>P</a:t>
            </a:r>
            <a:r>
              <a:rPr lang="en-US" dirty="0" err="1"/>
              <a:t>ublic</a:t>
            </a:r>
            <a:r>
              <a:rPr lang="en-US" dirty="0"/>
              <a:t> </a:t>
            </a:r>
            <a:r>
              <a:rPr lang="tr-TR" dirty="0"/>
              <a:t>H</a:t>
            </a:r>
            <a:r>
              <a:rPr lang="en-US" dirty="0" err="1"/>
              <a:t>ealth</a:t>
            </a:r>
            <a:endParaRPr lang="tr-TR" dirty="0"/>
          </a:p>
          <a:p>
            <a:r>
              <a:rPr lang="en-GB" dirty="0"/>
              <a:t>Kaggle </a:t>
            </a:r>
            <a:r>
              <a:rPr lang="tr-TR" dirty="0"/>
              <a:t>-&gt; Source: </a:t>
            </a:r>
            <a:r>
              <a:rPr lang="en-US" dirty="0">
                <a:hlinkClick r:id="rId2"/>
              </a:rPr>
              <a:t>🌍 Air Quality and Health Impact Dataset🌍</a:t>
            </a:r>
            <a:endParaRPr lang="tr-TR" dirty="0"/>
          </a:p>
          <a:p>
            <a:r>
              <a:rPr lang="en-GB" dirty="0"/>
              <a:t>Removed Columns: </a:t>
            </a:r>
            <a:r>
              <a:rPr lang="en-GB" dirty="0" err="1">
                <a:solidFill>
                  <a:schemeClr val="accent2">
                    <a:lumMod val="75000"/>
                  </a:schemeClr>
                </a:solidFill>
              </a:rPr>
              <a:t>RecordID</a:t>
            </a:r>
            <a:r>
              <a:rPr lang="en-GB" dirty="0"/>
              <a:t>, </a:t>
            </a:r>
            <a:r>
              <a:rPr lang="en-GB" dirty="0" err="1">
                <a:solidFill>
                  <a:schemeClr val="accent5">
                    <a:lumMod val="75000"/>
                  </a:schemeClr>
                </a:solidFill>
              </a:rPr>
              <a:t>HospitalAdmissions</a:t>
            </a:r>
            <a:r>
              <a:rPr lang="en-GB" dirty="0"/>
              <a:t>, and </a:t>
            </a:r>
            <a:r>
              <a:rPr lang="en-GB" dirty="0" err="1">
                <a:solidFill>
                  <a:schemeClr val="accent6">
                    <a:lumMod val="75000"/>
                  </a:schemeClr>
                </a:solidFill>
              </a:rPr>
              <a:t>HealthImpactClass</a:t>
            </a:r>
            <a:r>
              <a:rPr lang="en-GB" dirty="0"/>
              <a:t>.</a:t>
            </a:r>
            <a:endParaRPr lang="tr-TR" dirty="0"/>
          </a:p>
          <a:p>
            <a:r>
              <a:rPr lang="en-US" b="1" dirty="0"/>
              <a:t>5,811</a:t>
            </a:r>
            <a:r>
              <a:rPr lang="en-US" dirty="0"/>
              <a:t> observations and </a:t>
            </a:r>
            <a:r>
              <a:rPr lang="en-US" b="1" dirty="0"/>
              <a:t>15</a:t>
            </a:r>
            <a:r>
              <a:rPr lang="en-US" dirty="0"/>
              <a:t> variables</a:t>
            </a:r>
            <a:r>
              <a:rPr lang="tr-TR" dirty="0"/>
              <a:t> -&gt;</a:t>
            </a:r>
            <a:r>
              <a:rPr lang="en-GB" dirty="0"/>
              <a:t> </a:t>
            </a:r>
            <a:r>
              <a:rPr lang="en-GB" b="1" dirty="0"/>
              <a:t>2000</a:t>
            </a:r>
            <a:r>
              <a:rPr lang="en-GB" dirty="0"/>
              <a:t> observations and </a:t>
            </a:r>
            <a:r>
              <a:rPr lang="en-GB" b="1" dirty="0"/>
              <a:t>12</a:t>
            </a:r>
            <a:r>
              <a:rPr lang="en-GB" dirty="0"/>
              <a:t> variables</a:t>
            </a:r>
          </a:p>
          <a:p>
            <a:endParaRPr lang="tr-TR" dirty="0"/>
          </a:p>
          <a:p>
            <a:endParaRPr lang="en-GB" dirty="0"/>
          </a:p>
          <a:p>
            <a:endParaRPr lang="en-GB" dirty="0"/>
          </a:p>
        </p:txBody>
      </p:sp>
    </p:spTree>
    <p:extLst>
      <p:ext uri="{BB962C8B-B14F-4D97-AF65-F5344CB8AC3E}">
        <p14:creationId xmlns:p14="http://schemas.microsoft.com/office/powerpoint/2010/main" val="94564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F1740973-F0DE-A1B4-6C5D-35A73040882C}"/>
              </a:ext>
            </a:extLst>
          </p:cNvPr>
          <p:cNvSpPr>
            <a:spLocks noGrp="1"/>
          </p:cNvSpPr>
          <p:nvPr>
            <p:ph type="title"/>
          </p:nvPr>
        </p:nvSpPr>
        <p:spPr>
          <a:xfrm>
            <a:off x="1051560" y="586822"/>
            <a:ext cx="3657600" cy="1645920"/>
          </a:xfrm>
        </p:spPr>
        <p:txBody>
          <a:bodyPr vert="horz" lIns="91440" tIns="45720" rIns="91440" bIns="45720" rtlCol="0">
            <a:normAutofit/>
          </a:bodyPr>
          <a:lstStyle/>
          <a:p>
            <a:pPr algn="ctr"/>
            <a:r>
              <a:rPr lang="en-US" sz="3200" b="1" dirty="0">
                <a:latin typeface="Times New Roman" panose="02020603050405020304" pitchFamily="18" charset="0"/>
                <a:cs typeface="Times New Roman" panose="02020603050405020304" pitchFamily="18" charset="0"/>
              </a:rPr>
              <a:t>Optimal Number of Clusters</a:t>
            </a:r>
          </a:p>
        </p:txBody>
      </p:sp>
      <p:sp>
        <p:nvSpPr>
          <p:cNvPr id="25" name="Rectangle 2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İçerik Yer Tutucusu 2">
            <a:extLst>
              <a:ext uri="{FF2B5EF4-FFF2-40B4-BE49-F238E27FC236}">
                <a16:creationId xmlns:a16="http://schemas.microsoft.com/office/drawing/2014/main" id="{8F54D5B0-F2CB-5C23-4B55-E4FBC5EE4E9B}"/>
              </a:ext>
            </a:extLst>
          </p:cNvPr>
          <p:cNvSpPr>
            <a:spLocks noGrp="1"/>
          </p:cNvSpPr>
          <p:nvPr>
            <p:ph idx="1"/>
          </p:nvPr>
        </p:nvSpPr>
        <p:spPr>
          <a:xfrm>
            <a:off x="5250106" y="586822"/>
            <a:ext cx="6106742" cy="1645920"/>
          </a:xfrm>
        </p:spPr>
        <p:txBody>
          <a:bodyPr anchor="ctr">
            <a:normAutofit/>
          </a:bodyPr>
          <a:lstStyle/>
          <a:p>
            <a:pPr marL="0" indent="0">
              <a:buNone/>
            </a:pPr>
            <a:r>
              <a:rPr lang="tr-TR" sz="1800" dirty="0"/>
              <a:t>         </a:t>
            </a:r>
            <a:r>
              <a:rPr lang="en-US" sz="1800" dirty="0"/>
              <a:t>As we can see k=4 as the within-cluster sum of squares </a:t>
            </a:r>
            <a:endParaRPr lang="tr-TR" sz="1800" dirty="0"/>
          </a:p>
          <a:p>
            <a:pPr marL="0" indent="0">
              <a:buNone/>
            </a:pPr>
            <a:r>
              <a:rPr lang="tr-TR" sz="1800" dirty="0"/>
              <a:t> </a:t>
            </a:r>
            <a:r>
              <a:rPr lang="en-US" sz="1800" dirty="0"/>
              <a:t>began to decrease at a slower rate beyond k=4</a:t>
            </a:r>
            <a:endParaRPr lang="tr-TR" sz="1800" dirty="0"/>
          </a:p>
        </p:txBody>
      </p:sp>
      <p:pic>
        <p:nvPicPr>
          <p:cNvPr id="3" name="Resim 2" descr="çizgi, ekran görüntüsü, diyagram, öykü gelişim çizgisi; kumpas; grafiğini çıkarma içeren bir resim&#10;&#10;Açıklama otomatik olarak oluşturuldu">
            <a:extLst>
              <a:ext uri="{FF2B5EF4-FFF2-40B4-BE49-F238E27FC236}">
                <a16:creationId xmlns:a16="http://schemas.microsoft.com/office/drawing/2014/main" id="{F2BC287D-00AC-4889-E25D-EF7C37A25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408" y="3007638"/>
            <a:ext cx="4411501" cy="3297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Resim 7" descr="metin, yazı tipi, beyaz, siyah beyaz içeren bir resim&#10;&#10;Açıklama otomatik olarak oluşturuldu">
            <a:extLst>
              <a:ext uri="{FF2B5EF4-FFF2-40B4-BE49-F238E27FC236}">
                <a16:creationId xmlns:a16="http://schemas.microsoft.com/office/drawing/2014/main" id="{3468337E-32E7-DF0C-BC8D-40301E9BF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635" y="3379422"/>
            <a:ext cx="6718639" cy="2553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Yıldız: 5 Nokta 3">
            <a:extLst>
              <a:ext uri="{FF2B5EF4-FFF2-40B4-BE49-F238E27FC236}">
                <a16:creationId xmlns:a16="http://schemas.microsoft.com/office/drawing/2014/main" id="{FB27BF2B-5378-8B24-92B6-4D8612ACDEA5}"/>
              </a:ext>
            </a:extLst>
          </p:cNvPr>
          <p:cNvSpPr/>
          <p:nvPr/>
        </p:nvSpPr>
        <p:spPr>
          <a:xfrm>
            <a:off x="5387628" y="1087785"/>
            <a:ext cx="275045" cy="269616"/>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52833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080A09-7AC4-5D6B-61FA-F643B62035E4}"/>
              </a:ext>
            </a:extLst>
          </p:cNvPr>
          <p:cNvSpPr>
            <a:spLocks noGrp="1"/>
          </p:cNvSpPr>
          <p:nvPr>
            <p:ph type="title"/>
          </p:nvPr>
        </p:nvSpPr>
        <p:spPr>
          <a:xfrm>
            <a:off x="4730545" y="361156"/>
            <a:ext cx="2730910" cy="1325563"/>
          </a:xfrm>
        </p:spPr>
        <p:txBody>
          <a:bodyPr/>
          <a:lstStyle/>
          <a:p>
            <a:r>
              <a:rPr lang="en-GB" b="1" dirty="0">
                <a:solidFill>
                  <a:srgbClr val="CC6600"/>
                </a:solidFill>
                <a:latin typeface="Times New Roman" panose="02020603050405020304" pitchFamily="18" charset="0"/>
                <a:cs typeface="Times New Roman" panose="02020603050405020304" pitchFamily="18" charset="0"/>
              </a:rPr>
              <a:t>M</a:t>
            </a:r>
            <a:r>
              <a:rPr lang="tr-TR" b="1" dirty="0">
                <a:solidFill>
                  <a:srgbClr val="CC6600"/>
                </a:solidFill>
                <a:latin typeface="Times New Roman" panose="02020603050405020304" pitchFamily="18" charset="0"/>
                <a:cs typeface="Times New Roman" panose="02020603050405020304" pitchFamily="18" charset="0"/>
              </a:rPr>
              <a:t>ANOVA</a:t>
            </a:r>
            <a:endParaRPr lang="en-GB" b="1" dirty="0">
              <a:solidFill>
                <a:srgbClr val="CC6600"/>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84529C3C-599E-0F1C-5BBF-56EC051C63B5}"/>
              </a:ext>
            </a:extLst>
          </p:cNvPr>
          <p:cNvSpPr>
            <a:spLocks noGrp="1"/>
          </p:cNvSpPr>
          <p:nvPr>
            <p:ph idx="1"/>
          </p:nvPr>
        </p:nvSpPr>
        <p:spPr>
          <a:xfrm>
            <a:off x="838200" y="1462339"/>
            <a:ext cx="10958052" cy="925642"/>
          </a:xfrm>
        </p:spPr>
        <p:txBody>
          <a:bodyPr>
            <a:noAutofit/>
          </a:bodyPr>
          <a:lstStyle/>
          <a:p>
            <a:r>
              <a:rPr lang="en-GB" sz="2400" dirty="0">
                <a:latin typeface="Times New Roman" panose="02020603050405020304" pitchFamily="18" charset="0"/>
                <a:cs typeface="Times New Roman" panose="02020603050405020304" pitchFamily="18" charset="0"/>
              </a:rPr>
              <a:t>We used temperature column</a:t>
            </a:r>
            <a:r>
              <a:rPr lang="tr-TR" sz="2400"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and</a:t>
            </a:r>
            <a:r>
              <a:rPr lang="tr-TR" sz="2400"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columns of pollutant</a:t>
            </a:r>
            <a:r>
              <a:rPr lang="tr-TR" sz="2400" dirty="0">
                <a:latin typeface="Times New Roman" panose="02020603050405020304" pitchFamily="18" charset="0"/>
                <a:cs typeface="Times New Roman" panose="02020603050405020304" pitchFamily="18" charset="0"/>
              </a:rPr>
              <a:t>s (PM10,PM2_5,SO2,NO2,O3)</a:t>
            </a:r>
          </a:p>
          <a:p>
            <a:r>
              <a:rPr lang="en-GB" sz="2400" dirty="0">
                <a:latin typeface="Times New Roman" panose="02020603050405020304" pitchFamily="18" charset="0"/>
                <a:cs typeface="Times New Roman" panose="02020603050405020304" pitchFamily="18" charset="0"/>
              </a:rPr>
              <a:t>We divided temperature column into three categories</a:t>
            </a:r>
            <a:endParaRPr lang="tr-TR" sz="2400" dirty="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p:txBody>
      </p:sp>
      <p:pic>
        <p:nvPicPr>
          <p:cNvPr id="6" name="Resim 5" descr="metin, ekran görüntüsü, yazı tipi, siyah içeren bir resim&#10;&#10;Açıklama otomatik olarak oluşturuldu">
            <a:extLst>
              <a:ext uri="{FF2B5EF4-FFF2-40B4-BE49-F238E27FC236}">
                <a16:creationId xmlns:a16="http://schemas.microsoft.com/office/drawing/2014/main" id="{A613C96A-C101-72D0-8022-A042A1FC4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053" y="4847954"/>
            <a:ext cx="6846346" cy="1095415"/>
          </a:xfrm>
          <a:prstGeom prst="rect">
            <a:avLst/>
          </a:prstGeom>
          <a:ln w="88900" cap="sq" cmpd="thickThin">
            <a:solidFill>
              <a:srgbClr val="000000"/>
            </a:solidFill>
            <a:prstDash val="solid"/>
            <a:miter lim="800000"/>
          </a:ln>
          <a:effectLst>
            <a:innerShdw blurRad="76200">
              <a:srgbClr val="000000"/>
            </a:innerShdw>
          </a:effectLst>
        </p:spPr>
      </p:pic>
      <p:graphicFrame>
        <p:nvGraphicFramePr>
          <p:cNvPr id="7" name="Tablo 6">
            <a:extLst>
              <a:ext uri="{FF2B5EF4-FFF2-40B4-BE49-F238E27FC236}">
                <a16:creationId xmlns:a16="http://schemas.microsoft.com/office/drawing/2014/main" id="{08F7BBA4-66E0-392F-67A4-3177768DB3F7}"/>
              </a:ext>
            </a:extLst>
          </p:cNvPr>
          <p:cNvGraphicFramePr>
            <a:graphicFrameLocks noGrp="1"/>
          </p:cNvGraphicFramePr>
          <p:nvPr>
            <p:extLst>
              <p:ext uri="{D42A27DB-BD31-4B8C-83A1-F6EECF244321}">
                <p14:modId xmlns:p14="http://schemas.microsoft.com/office/powerpoint/2010/main" val="3137796052"/>
              </p:ext>
            </p:extLst>
          </p:nvPr>
        </p:nvGraphicFramePr>
        <p:xfrm>
          <a:off x="2032000" y="2529990"/>
          <a:ext cx="8128000" cy="110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58096660"/>
                    </a:ext>
                  </a:extLst>
                </a:gridCol>
                <a:gridCol w="4064000">
                  <a:extLst>
                    <a:ext uri="{9D8B030D-6E8A-4147-A177-3AD203B41FA5}">
                      <a16:colId xmlns:a16="http://schemas.microsoft.com/office/drawing/2014/main" val="967769083"/>
                    </a:ext>
                  </a:extLst>
                </a:gridCol>
              </a:tblGrid>
              <a:tr h="138179">
                <a:tc>
                  <a:txBody>
                    <a:bodyPr/>
                    <a:lstStyle/>
                    <a:p>
                      <a:r>
                        <a:rPr lang="tr-TR" b="1" noProof="0" dirty="0"/>
                        <a:t>                          </a:t>
                      </a:r>
                      <a:r>
                        <a:rPr lang="en-GB" b="1" noProof="0" dirty="0"/>
                        <a:t>From</a:t>
                      </a:r>
                      <a:r>
                        <a:rPr lang="tr-TR" b="1" dirty="0"/>
                        <a:t> -9.99</a:t>
                      </a:r>
                      <a:r>
                        <a:rPr lang="en-GB" b="1" noProof="0" dirty="0"/>
                        <a:t> to </a:t>
                      </a:r>
                      <a:r>
                        <a:rPr lang="tr-TR" b="1" dirty="0"/>
                        <a:t>15’</a:t>
                      </a:r>
                    </a:p>
                  </a:txBody>
                  <a:tcPr/>
                </a:tc>
                <a:tc>
                  <a:txBody>
                    <a:bodyPr/>
                    <a:lstStyle/>
                    <a:p>
                      <a:r>
                        <a:rPr lang="tr-TR" b="1" dirty="0"/>
                        <a:t>                                  LOW</a:t>
                      </a:r>
                    </a:p>
                  </a:txBody>
                  <a:tcPr/>
                </a:tc>
                <a:extLst>
                  <a:ext uri="{0D108BD9-81ED-4DB2-BD59-A6C34878D82A}">
                    <a16:rowId xmlns:a16="http://schemas.microsoft.com/office/drawing/2014/main" val="3332826132"/>
                  </a:ext>
                </a:extLst>
              </a:tr>
              <a:tr h="370840">
                <a:tc>
                  <a:txBody>
                    <a:bodyPr/>
                    <a:lstStyle/>
                    <a:p>
                      <a:r>
                        <a:rPr lang="tr-TR" b="1" dirty="0"/>
                        <a:t>                          F</a:t>
                      </a:r>
                      <a:r>
                        <a:rPr lang="en-GB" b="1" dirty="0"/>
                        <a:t>rom 15 to 25</a:t>
                      </a:r>
                      <a:endParaRPr lang="tr-TR" b="1" dirty="0"/>
                    </a:p>
                  </a:txBody>
                  <a:tcPr/>
                </a:tc>
                <a:tc>
                  <a:txBody>
                    <a:bodyPr/>
                    <a:lstStyle/>
                    <a:p>
                      <a:r>
                        <a:rPr lang="tr-TR" b="1" dirty="0"/>
                        <a:t>                               MEDIUM</a:t>
                      </a:r>
                    </a:p>
                  </a:txBody>
                  <a:tcPr/>
                </a:tc>
                <a:extLst>
                  <a:ext uri="{0D108BD9-81ED-4DB2-BD59-A6C34878D82A}">
                    <a16:rowId xmlns:a16="http://schemas.microsoft.com/office/drawing/2014/main" val="2024242286"/>
                  </a:ext>
                </a:extLst>
              </a:tr>
              <a:tr h="370840">
                <a:tc>
                  <a:txBody>
                    <a:bodyPr/>
                    <a:lstStyle/>
                    <a:p>
                      <a:r>
                        <a:rPr lang="tr-TR" b="1" dirty="0"/>
                        <a:t>                          F</a:t>
                      </a:r>
                      <a:r>
                        <a:rPr lang="en-GB" b="1" dirty="0"/>
                        <a:t>rom 25 to 40</a:t>
                      </a:r>
                      <a:endParaRPr lang="tr-TR" b="1" dirty="0"/>
                    </a:p>
                  </a:txBody>
                  <a:tcPr/>
                </a:tc>
                <a:tc>
                  <a:txBody>
                    <a:bodyPr/>
                    <a:lstStyle/>
                    <a:p>
                      <a:r>
                        <a:rPr lang="tr-TR" b="1" dirty="0"/>
                        <a:t>                                 HIGH</a:t>
                      </a:r>
                    </a:p>
                  </a:txBody>
                  <a:tcPr/>
                </a:tc>
                <a:extLst>
                  <a:ext uri="{0D108BD9-81ED-4DB2-BD59-A6C34878D82A}">
                    <a16:rowId xmlns:a16="http://schemas.microsoft.com/office/drawing/2014/main" val="2292292459"/>
                  </a:ext>
                </a:extLst>
              </a:tr>
            </a:tbl>
          </a:graphicData>
        </a:graphic>
      </p:graphicFrame>
      <p:sp>
        <p:nvSpPr>
          <p:cNvPr id="9" name="Metin kutusu 8">
            <a:extLst>
              <a:ext uri="{FF2B5EF4-FFF2-40B4-BE49-F238E27FC236}">
                <a16:creationId xmlns:a16="http://schemas.microsoft.com/office/drawing/2014/main" id="{B87774FB-66D7-EFFD-4EAD-16F45D01D980}"/>
              </a:ext>
            </a:extLst>
          </p:cNvPr>
          <p:cNvSpPr txBox="1"/>
          <p:nvPr/>
        </p:nvSpPr>
        <p:spPr>
          <a:xfrm>
            <a:off x="985684" y="3957481"/>
            <a:ext cx="3454810" cy="523220"/>
          </a:xfrm>
          <a:prstGeom prst="rect">
            <a:avLst/>
          </a:prstGeom>
          <a:noFill/>
        </p:spPr>
        <p:txBody>
          <a:bodyPr wrap="square">
            <a:spAutoFit/>
          </a:bodyPr>
          <a:lstStyle/>
          <a:p>
            <a:r>
              <a:rPr lang="en-GB" sz="2800" b="1" dirty="0">
                <a:latin typeface="Times New Roman" panose="02020603050405020304" pitchFamily="18" charset="0"/>
                <a:cs typeface="Times New Roman" panose="02020603050405020304" pitchFamily="18" charset="0"/>
              </a:rPr>
              <a:t>Equality of Variance</a:t>
            </a:r>
          </a:p>
        </p:txBody>
      </p:sp>
      <p:sp>
        <p:nvSpPr>
          <p:cNvPr id="10" name="Yıldız: 5 Nokta 9">
            <a:extLst>
              <a:ext uri="{FF2B5EF4-FFF2-40B4-BE49-F238E27FC236}">
                <a16:creationId xmlns:a16="http://schemas.microsoft.com/office/drawing/2014/main" id="{E4C5F7F7-C6C5-8E91-C1F0-27B32FC6301C}"/>
              </a:ext>
            </a:extLst>
          </p:cNvPr>
          <p:cNvSpPr/>
          <p:nvPr/>
        </p:nvSpPr>
        <p:spPr>
          <a:xfrm>
            <a:off x="572729" y="3957481"/>
            <a:ext cx="412955" cy="38121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773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CFBF5F00-EBDC-04C7-EB8C-F0AD1DC1AD90}"/>
              </a:ext>
            </a:extLst>
          </p:cNvPr>
          <p:cNvSpPr>
            <a:spLocks noGrp="1"/>
          </p:cNvSpPr>
          <p:nvPr>
            <p:ph type="title"/>
          </p:nvPr>
        </p:nvSpPr>
        <p:spPr>
          <a:xfrm>
            <a:off x="2049522" y="114790"/>
            <a:ext cx="4649170" cy="989618"/>
          </a:xfrm>
        </p:spPr>
        <p:txBody>
          <a:bodyPr vert="horz" lIns="91440" tIns="45720" rIns="91440" bIns="45720" rtlCol="0" anchor="ctr">
            <a:normAutofit/>
          </a:bodyPr>
          <a:lstStyle/>
          <a:p>
            <a:r>
              <a:rPr lang="en-US" dirty="0">
                <a:solidFill>
                  <a:schemeClr val="accent5">
                    <a:lumMod val="50000"/>
                  </a:schemeClr>
                </a:solidFill>
              </a:rPr>
              <a:t>Output of </a:t>
            </a:r>
            <a:r>
              <a:rPr lang="tr-TR" dirty="0">
                <a:solidFill>
                  <a:schemeClr val="accent5">
                    <a:lumMod val="50000"/>
                  </a:schemeClr>
                </a:solidFill>
              </a:rPr>
              <a:t>MANOVA</a:t>
            </a:r>
            <a:endParaRPr lang="en-US" dirty="0">
              <a:solidFill>
                <a:schemeClr val="accent5">
                  <a:lumMod val="50000"/>
                </a:schemeClr>
              </a:solidFill>
            </a:endParaRPr>
          </a:p>
        </p:txBody>
      </p:sp>
      <p:sp>
        <p:nvSpPr>
          <p:cNvPr id="13" name="Metin kutusu 12">
            <a:extLst>
              <a:ext uri="{FF2B5EF4-FFF2-40B4-BE49-F238E27FC236}">
                <a16:creationId xmlns:a16="http://schemas.microsoft.com/office/drawing/2014/main" id="{D1585961-FD95-7743-771F-A2F7866AFC03}"/>
              </a:ext>
            </a:extLst>
          </p:cNvPr>
          <p:cNvSpPr txBox="1"/>
          <p:nvPr/>
        </p:nvSpPr>
        <p:spPr>
          <a:xfrm>
            <a:off x="146153" y="1104408"/>
            <a:ext cx="8748215" cy="989619"/>
          </a:xfrm>
          <a:prstGeom prst="rect">
            <a:avLst/>
          </a:prstGeom>
        </p:spPr>
        <p:txBody>
          <a:bodyPr vert="horz" lIns="91440" tIns="45720" rIns="91440" bIns="45720" rtlCol="0">
            <a:normAutofit/>
          </a:bodyPr>
          <a:lstStyle/>
          <a:p>
            <a:pPr>
              <a:lnSpc>
                <a:spcPct val="90000"/>
              </a:lnSpc>
              <a:spcAft>
                <a:spcPts val="600"/>
              </a:spcAft>
            </a:pPr>
            <a:r>
              <a:rPr lang="en-US" sz="2400" dirty="0">
                <a:latin typeface="Times New Roman" panose="02020603050405020304" pitchFamily="18" charset="0"/>
                <a:cs typeface="Times New Roman" panose="02020603050405020304" pitchFamily="18" charset="0"/>
              </a:rPr>
              <a:t>H₀: All means of pollutants are the same across temperature ranges.</a:t>
            </a:r>
          </a:p>
          <a:p>
            <a:pPr>
              <a:lnSpc>
                <a:spcPct val="90000"/>
              </a:lnSpc>
              <a:spcAft>
                <a:spcPts val="600"/>
              </a:spcAft>
            </a:pPr>
            <a:r>
              <a:rPr lang="en-US" sz="2400" dirty="0">
                <a:latin typeface="Times New Roman" panose="02020603050405020304" pitchFamily="18" charset="0"/>
                <a:cs typeface="Times New Roman" panose="02020603050405020304" pitchFamily="18" charset="0"/>
              </a:rPr>
              <a:t>H₁: At least one differs.</a:t>
            </a:r>
          </a:p>
        </p:txBody>
      </p:sp>
      <p:pic>
        <p:nvPicPr>
          <p:cNvPr id="8" name="Resim 7">
            <a:extLst>
              <a:ext uri="{FF2B5EF4-FFF2-40B4-BE49-F238E27FC236}">
                <a16:creationId xmlns:a16="http://schemas.microsoft.com/office/drawing/2014/main" id="{E945546E-D34A-71BB-4B88-37E639EB4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308" y="3529846"/>
            <a:ext cx="5296653" cy="3058819"/>
          </a:xfrm>
          <a:prstGeom prst="rect">
            <a:avLst/>
          </a:prstGeom>
          <a:ln w="88900" cap="sq" cmpd="thickThin">
            <a:solidFill>
              <a:srgbClr val="000000"/>
            </a:solidFill>
            <a:prstDash val="solid"/>
            <a:miter lim="800000"/>
          </a:ln>
          <a:effectLst>
            <a:innerShdw blurRad="76200">
              <a:srgbClr val="000000"/>
            </a:innerShdw>
          </a:effectLst>
        </p:spPr>
      </p:pic>
      <p:pic>
        <p:nvPicPr>
          <p:cNvPr id="10" name="Resim 9">
            <a:extLst>
              <a:ext uri="{FF2B5EF4-FFF2-40B4-BE49-F238E27FC236}">
                <a16:creationId xmlns:a16="http://schemas.microsoft.com/office/drawing/2014/main" id="{2F73DA37-1F98-2AFE-60D0-FD75DDAFC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425" y="3916723"/>
            <a:ext cx="5112066" cy="2223747"/>
          </a:xfrm>
          <a:prstGeom prst="rect">
            <a:avLst/>
          </a:prstGeom>
          <a:ln w="88900" cap="sq" cmpd="thickThin">
            <a:solidFill>
              <a:srgbClr val="000000"/>
            </a:solidFill>
            <a:prstDash val="solid"/>
            <a:miter lim="800000"/>
          </a:ln>
          <a:effectLst>
            <a:innerShdw blurRad="76200">
              <a:srgbClr val="000000"/>
            </a:innerShdw>
          </a:effectLst>
        </p:spPr>
      </p:pic>
      <p:pic>
        <p:nvPicPr>
          <p:cNvPr id="12" name="Resim 11">
            <a:extLst>
              <a:ext uri="{FF2B5EF4-FFF2-40B4-BE49-F238E27FC236}">
                <a16:creationId xmlns:a16="http://schemas.microsoft.com/office/drawing/2014/main" id="{F8961A00-E44A-7695-0F12-4E73D4AE6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7" y="2184686"/>
            <a:ext cx="7149257" cy="1072388"/>
          </a:xfrm>
          <a:prstGeom prst="rect">
            <a:avLst/>
          </a:prstGeom>
          <a:ln w="88900" cap="sq" cmpd="thickThin">
            <a:solidFill>
              <a:srgbClr val="000000"/>
            </a:solidFill>
            <a:prstDash val="solid"/>
            <a:miter lim="800000"/>
          </a:ln>
          <a:effectLst>
            <a:innerShdw blurRad="76200">
              <a:srgbClr val="000000"/>
            </a:innerShdw>
          </a:effectLst>
        </p:spPr>
      </p:pic>
      <p:pic>
        <p:nvPicPr>
          <p:cNvPr id="4" name="Resim 3">
            <a:extLst>
              <a:ext uri="{FF2B5EF4-FFF2-40B4-BE49-F238E27FC236}">
                <a16:creationId xmlns:a16="http://schemas.microsoft.com/office/drawing/2014/main" id="{7F19C576-0E65-8E56-FA2D-6B85D186196F}"/>
              </a:ext>
            </a:extLst>
          </p:cNvPr>
          <p:cNvPicPr>
            <a:picLocks noChangeAspect="1"/>
          </p:cNvPicPr>
          <p:nvPr/>
        </p:nvPicPr>
        <p:blipFill>
          <a:blip r:embed="rId5"/>
          <a:stretch>
            <a:fillRect/>
          </a:stretch>
        </p:blipFill>
        <p:spPr>
          <a:xfrm>
            <a:off x="17279" y="14138"/>
            <a:ext cx="12157442" cy="6795621"/>
          </a:xfrm>
          <a:prstGeom prst="rect">
            <a:avLst/>
          </a:prstGeom>
        </p:spPr>
      </p:pic>
      <p:pic>
        <p:nvPicPr>
          <p:cNvPr id="15" name="Resim 14" descr="metin, ekran görüntüsü, diyagram, paralel içeren bir resim&#10;&#10;Açıklama otomatik olarak oluşturuldu">
            <a:extLst>
              <a:ext uri="{FF2B5EF4-FFF2-40B4-BE49-F238E27FC236}">
                <a16:creationId xmlns:a16="http://schemas.microsoft.com/office/drawing/2014/main" id="{B1B8E440-63BC-D671-8C60-CC4DA7053C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9803" y="114789"/>
            <a:ext cx="6778425" cy="6625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454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F16FCC-80AC-1730-959D-DB5673607AC1}"/>
              </a:ext>
            </a:extLst>
          </p:cNvPr>
          <p:cNvSpPr>
            <a:spLocks noGrp="1"/>
          </p:cNvSpPr>
          <p:nvPr>
            <p:ph type="title"/>
          </p:nvPr>
        </p:nvSpPr>
        <p:spPr>
          <a:xfrm>
            <a:off x="2065018" y="133643"/>
            <a:ext cx="8061961" cy="1314158"/>
          </a:xfrm>
        </p:spPr>
        <p:txBody>
          <a:bodyPr/>
          <a:lstStyle/>
          <a:p>
            <a:r>
              <a:rPr lang="en-GB" b="1" dirty="0">
                <a:solidFill>
                  <a:srgbClr val="002060"/>
                </a:solidFill>
                <a:latin typeface="Times New Roman" panose="02020603050405020304" pitchFamily="18" charset="0"/>
                <a:cs typeface="Times New Roman" panose="02020603050405020304" pitchFamily="18" charset="0"/>
              </a:rPr>
              <a:t>Discrimination </a:t>
            </a:r>
            <a:r>
              <a:rPr lang="tr-TR" b="1" dirty="0">
                <a:solidFill>
                  <a:srgbClr val="002060"/>
                </a:solidFill>
                <a:latin typeface="Times New Roman" panose="02020603050405020304" pitchFamily="18" charset="0"/>
                <a:cs typeface="Times New Roman" panose="02020603050405020304" pitchFamily="18" charset="0"/>
              </a:rPr>
              <a:t>&amp;</a:t>
            </a:r>
            <a:r>
              <a:rPr lang="en-GB" b="1" dirty="0">
                <a:solidFill>
                  <a:srgbClr val="002060"/>
                </a:solidFill>
                <a:latin typeface="Times New Roman" panose="02020603050405020304" pitchFamily="18" charset="0"/>
                <a:cs typeface="Times New Roman" panose="02020603050405020304" pitchFamily="18" charset="0"/>
              </a:rPr>
              <a:t> Classification</a:t>
            </a:r>
          </a:p>
        </p:txBody>
      </p:sp>
      <p:sp>
        <p:nvSpPr>
          <p:cNvPr id="3" name="İçerik Yer Tutucusu 2">
            <a:extLst>
              <a:ext uri="{FF2B5EF4-FFF2-40B4-BE49-F238E27FC236}">
                <a16:creationId xmlns:a16="http://schemas.microsoft.com/office/drawing/2014/main" id="{37705925-0C37-BAC0-2FD4-80C735F98BB4}"/>
              </a:ext>
            </a:extLst>
          </p:cNvPr>
          <p:cNvSpPr>
            <a:spLocks noGrp="1"/>
          </p:cNvSpPr>
          <p:nvPr>
            <p:ph idx="1"/>
          </p:nvPr>
        </p:nvSpPr>
        <p:spPr>
          <a:xfrm>
            <a:off x="838198" y="1233072"/>
            <a:ext cx="10515600" cy="1590647"/>
          </a:xfrm>
        </p:spPr>
        <p:txBody>
          <a:bodyPr/>
          <a:lstStyle/>
          <a:p>
            <a:r>
              <a:rPr lang="en-GB" dirty="0">
                <a:latin typeface="Times New Roman" panose="02020603050405020304" pitchFamily="18" charset="0"/>
                <a:cs typeface="Times New Roman" panose="02020603050405020304" pitchFamily="18" charset="0"/>
              </a:rPr>
              <a:t>AQI Column </a:t>
            </a:r>
          </a:p>
          <a:p>
            <a:r>
              <a:rPr lang="tr-TR" dirty="0">
                <a:latin typeface="Times New Roman" panose="02020603050405020304" pitchFamily="18" charset="0"/>
                <a:cs typeface="Times New Roman" panose="02020603050405020304" pitchFamily="18" charset="0"/>
              </a:rPr>
              <a:t>2 </a:t>
            </a:r>
            <a:r>
              <a:rPr lang="en-GB" dirty="0">
                <a:latin typeface="Times New Roman" panose="02020603050405020304" pitchFamily="18" charset="0"/>
                <a:cs typeface="Times New Roman" panose="02020603050405020304" pitchFamily="18" charset="0"/>
              </a:rPr>
              <a:t>Different Categories</a:t>
            </a:r>
            <a:r>
              <a:rPr lang="tr-TR"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Acceptable</a:t>
            </a:r>
            <a:r>
              <a:rPr lang="tr-TR" dirty="0">
                <a:latin typeface="Times New Roman" panose="02020603050405020304" pitchFamily="18" charset="0"/>
                <a:cs typeface="Times New Roman" panose="02020603050405020304" pitchFamily="18" charset="0"/>
              </a:rPr>
              <a:t> &amp;</a:t>
            </a:r>
            <a:r>
              <a:rPr lang="en-GB" dirty="0">
                <a:latin typeface="Times New Roman" panose="02020603050405020304" pitchFamily="18" charset="0"/>
                <a:cs typeface="Times New Roman" panose="02020603050405020304" pitchFamily="18" charset="0"/>
              </a:rPr>
              <a:t> Unhealthy</a:t>
            </a:r>
            <a:endParaRPr lang="tr-TR"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There is </a:t>
            </a:r>
            <a:r>
              <a:rPr lang="tr-TR" b="1" dirty="0">
                <a:latin typeface="Times New Roman" panose="02020603050405020304" pitchFamily="18" charset="0"/>
                <a:cs typeface="Times New Roman" panose="02020603050405020304" pitchFamily="18" charset="0"/>
              </a:rPr>
              <a:t>NOT</a:t>
            </a:r>
            <a:r>
              <a:rPr lang="en-GB" dirty="0">
                <a:latin typeface="Times New Roman" panose="02020603050405020304" pitchFamily="18" charset="0"/>
                <a:cs typeface="Times New Roman" panose="02020603050405020304" pitchFamily="18" charset="0"/>
              </a:rPr>
              <a:t> much difference between covariance of two groups</a:t>
            </a:r>
          </a:p>
          <a:p>
            <a:endParaRPr lang="en-GB" dirty="0"/>
          </a:p>
        </p:txBody>
      </p:sp>
      <p:pic>
        <p:nvPicPr>
          <p:cNvPr id="5" name="Resim 4" descr="metin, ekran görüntüsü, menü, yazı tipi içeren bir resim&#10;&#10;Açıklama otomatik olarak oluşturuldu">
            <a:extLst>
              <a:ext uri="{FF2B5EF4-FFF2-40B4-BE49-F238E27FC236}">
                <a16:creationId xmlns:a16="http://schemas.microsoft.com/office/drawing/2014/main" id="{87969C5B-7618-286B-6472-2DC1A5D8D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39" y="2947493"/>
            <a:ext cx="11170922" cy="3693386"/>
          </a:xfrm>
          <a:prstGeom prst="rect">
            <a:avLst/>
          </a:prstGeom>
          <a:ln w="88900" cap="sq" cmpd="thickThin">
            <a:solidFill>
              <a:srgbClr val="000000"/>
            </a:solidFill>
            <a:prstDash val="solid"/>
            <a:miter lim="800000"/>
          </a:ln>
          <a:effectLst>
            <a:innerShdw blurRad="76200">
              <a:srgbClr val="000000"/>
            </a:innerShdw>
          </a:effectLst>
        </p:spPr>
      </p:pic>
      <p:sp>
        <p:nvSpPr>
          <p:cNvPr id="4" name="Ok: Sağ 3">
            <a:extLst>
              <a:ext uri="{FF2B5EF4-FFF2-40B4-BE49-F238E27FC236}">
                <a16:creationId xmlns:a16="http://schemas.microsoft.com/office/drawing/2014/main" id="{C1A57FA8-2C7F-E378-0CB4-4F54FE52ACD0}"/>
              </a:ext>
            </a:extLst>
          </p:cNvPr>
          <p:cNvSpPr/>
          <p:nvPr/>
        </p:nvSpPr>
        <p:spPr>
          <a:xfrm>
            <a:off x="4572000" y="1861440"/>
            <a:ext cx="502920" cy="274320"/>
          </a:xfrm>
          <a:prstGeom prst="right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4602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1B1D15-73B5-557D-ADB7-0360BDB28EB9}"/>
              </a:ext>
            </a:extLst>
          </p:cNvPr>
          <p:cNvSpPr>
            <a:spLocks noGrp="1"/>
          </p:cNvSpPr>
          <p:nvPr>
            <p:ph type="title"/>
          </p:nvPr>
        </p:nvSpPr>
        <p:spPr>
          <a:xfrm>
            <a:off x="312420" y="264334"/>
            <a:ext cx="6225540" cy="1325563"/>
          </a:xfrm>
        </p:spPr>
        <p:txBody>
          <a:bodyPr/>
          <a:lstStyle/>
          <a:p>
            <a:pPr algn="ctr"/>
            <a:r>
              <a:rPr lang="en-GB" b="1" dirty="0">
                <a:solidFill>
                  <a:srgbClr val="002060"/>
                </a:solidFill>
                <a:latin typeface="Times New Roman" panose="02020603050405020304" pitchFamily="18" charset="0"/>
                <a:cs typeface="Times New Roman" panose="02020603050405020304" pitchFamily="18" charset="0"/>
              </a:rPr>
              <a:t>Linear Discriminant </a:t>
            </a:r>
            <a:br>
              <a:rPr lang="tr-TR" b="1" dirty="0">
                <a:solidFill>
                  <a:srgbClr val="002060"/>
                </a:solidFill>
                <a:latin typeface="Times New Roman" panose="02020603050405020304" pitchFamily="18" charset="0"/>
                <a:cs typeface="Times New Roman" panose="02020603050405020304" pitchFamily="18" charset="0"/>
              </a:rPr>
            </a:br>
            <a:r>
              <a:rPr lang="en-GB" b="1" dirty="0">
                <a:solidFill>
                  <a:srgbClr val="002060"/>
                </a:solidFill>
                <a:latin typeface="Times New Roman" panose="02020603050405020304" pitchFamily="18" charset="0"/>
                <a:cs typeface="Times New Roman" panose="02020603050405020304" pitchFamily="18" charset="0"/>
              </a:rPr>
              <a:t>Analysis</a:t>
            </a:r>
          </a:p>
        </p:txBody>
      </p:sp>
      <p:pic>
        <p:nvPicPr>
          <p:cNvPr id="5" name="Resim 4" descr="metin, yazı tipi, ekran görüntüsü içeren bir resim&#10;&#10;Açıklama otomatik olarak oluşturuldu">
            <a:extLst>
              <a:ext uri="{FF2B5EF4-FFF2-40B4-BE49-F238E27FC236}">
                <a16:creationId xmlns:a16="http://schemas.microsoft.com/office/drawing/2014/main" id="{B9B2F905-BB01-469E-4C78-BCE216FCD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80815"/>
            <a:ext cx="4400550" cy="1295400"/>
          </a:xfrm>
          <a:prstGeom prst="rect">
            <a:avLst/>
          </a:prstGeom>
          <a:ln w="88900" cap="sq" cmpd="thickThin">
            <a:solidFill>
              <a:srgbClr val="000000"/>
            </a:solidFill>
            <a:prstDash val="solid"/>
            <a:miter lim="800000"/>
          </a:ln>
          <a:effectLst>
            <a:innerShdw blurRad="76200">
              <a:srgbClr val="000000"/>
            </a:innerShdw>
          </a:effectLst>
        </p:spPr>
      </p:pic>
      <p:pic>
        <p:nvPicPr>
          <p:cNvPr id="7" name="Resim 6" descr="metin, yazı tipi, ekran görüntüsü içeren bir resim&#10;&#10;Açıklama otomatik olarak oluşturuldu">
            <a:extLst>
              <a:ext uri="{FF2B5EF4-FFF2-40B4-BE49-F238E27FC236}">
                <a16:creationId xmlns:a16="http://schemas.microsoft.com/office/drawing/2014/main" id="{418569C1-D44E-7036-D23B-103F55BD8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471" y="2152889"/>
            <a:ext cx="3853794" cy="2806567"/>
          </a:xfrm>
          <a:prstGeom prst="rect">
            <a:avLst/>
          </a:prstGeom>
          <a:ln w="88900" cap="sq" cmpd="thickThin">
            <a:solidFill>
              <a:srgbClr val="000000"/>
            </a:solidFill>
            <a:prstDash val="solid"/>
            <a:miter lim="800000"/>
          </a:ln>
          <a:effectLst>
            <a:innerShdw blurRad="76200">
              <a:srgbClr val="000000"/>
            </a:innerShdw>
          </a:effectLst>
        </p:spPr>
      </p:pic>
      <p:sp>
        <p:nvSpPr>
          <p:cNvPr id="9" name="Metin kutusu 8">
            <a:extLst>
              <a:ext uri="{FF2B5EF4-FFF2-40B4-BE49-F238E27FC236}">
                <a16:creationId xmlns:a16="http://schemas.microsoft.com/office/drawing/2014/main" id="{D6AD636F-FAEC-5200-BFB6-6CB96EF90C8A}"/>
              </a:ext>
            </a:extLst>
          </p:cNvPr>
          <p:cNvSpPr txBox="1"/>
          <p:nvPr/>
        </p:nvSpPr>
        <p:spPr>
          <a:xfrm>
            <a:off x="457200" y="5323773"/>
            <a:ext cx="11690820" cy="830997"/>
          </a:xfrm>
          <a:prstGeom prst="rect">
            <a:avLst/>
          </a:prstGeom>
          <a:noFill/>
        </p:spPr>
        <p:txBody>
          <a:bodyPr wrap="square">
            <a:spAutoFit/>
          </a:bodyPr>
          <a:lstStyle/>
          <a:p>
            <a:r>
              <a:rPr lang="tr-TR" sz="2400" dirty="0">
                <a:solidFill>
                  <a:schemeClr val="accent1">
                    <a:lumMod val="50000"/>
                  </a:schemeClr>
                </a:solidFill>
                <a:latin typeface="Times New Roman" panose="02020603050405020304" pitchFamily="18" charset="0"/>
                <a:cs typeface="Times New Roman" panose="02020603050405020304" pitchFamily="18" charset="0"/>
              </a:rPr>
              <a:t>LDA1= (-0.16196677xPM10)+(0.42545610xPM2_5)+.....+(0.94498446xHealthImpactScore)</a:t>
            </a:r>
          </a:p>
          <a:p>
            <a:r>
              <a:rPr lang="en-GB" sz="2400" dirty="0">
                <a:solidFill>
                  <a:schemeClr val="accent4">
                    <a:lumMod val="50000"/>
                  </a:schemeClr>
                </a:solidFill>
                <a:latin typeface="Times New Roman" panose="02020603050405020304" pitchFamily="18" charset="0"/>
                <a:cs typeface="Times New Roman" panose="02020603050405020304" pitchFamily="18" charset="0"/>
              </a:rPr>
              <a:t>Overall accuracy is </a:t>
            </a:r>
            <a:r>
              <a:rPr lang="en-GB" sz="2400" b="1" dirty="0">
                <a:solidFill>
                  <a:schemeClr val="accent4">
                    <a:lumMod val="50000"/>
                  </a:schemeClr>
                </a:solidFill>
                <a:latin typeface="Times New Roman" panose="02020603050405020304" pitchFamily="18" charset="0"/>
                <a:cs typeface="Times New Roman" panose="02020603050405020304" pitchFamily="18" charset="0"/>
              </a:rPr>
              <a:t>0,96</a:t>
            </a:r>
          </a:p>
        </p:txBody>
      </p:sp>
      <p:sp>
        <p:nvSpPr>
          <p:cNvPr id="10" name="Başlık 1">
            <a:extLst>
              <a:ext uri="{FF2B5EF4-FFF2-40B4-BE49-F238E27FC236}">
                <a16:creationId xmlns:a16="http://schemas.microsoft.com/office/drawing/2014/main" id="{481FA30E-7DE1-F70A-E369-1C2C4AE812BA}"/>
              </a:ext>
            </a:extLst>
          </p:cNvPr>
          <p:cNvSpPr txBox="1">
            <a:spLocks/>
          </p:cNvSpPr>
          <p:nvPr/>
        </p:nvSpPr>
        <p:spPr>
          <a:xfrm>
            <a:off x="1029668" y="1653848"/>
            <a:ext cx="3255613" cy="923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u="sng" dirty="0">
                <a:latin typeface="Times New Roman" panose="02020603050405020304" pitchFamily="18" charset="0"/>
                <a:cs typeface="Times New Roman" panose="02020603050405020304" pitchFamily="18" charset="0"/>
              </a:rPr>
              <a:t>First Probabilities</a:t>
            </a:r>
            <a:r>
              <a:rPr lang="tr-TR" sz="2800" b="1" u="sng" dirty="0">
                <a:latin typeface="Times New Roman" panose="02020603050405020304" pitchFamily="18" charset="0"/>
                <a:cs typeface="Times New Roman" panose="02020603050405020304" pitchFamily="18" charset="0"/>
              </a:rPr>
              <a:t>: </a:t>
            </a:r>
            <a:endParaRPr lang="en-GB" sz="2800" b="1" u="sng" dirty="0">
              <a:latin typeface="Times New Roman" panose="02020603050405020304" pitchFamily="18" charset="0"/>
              <a:cs typeface="Times New Roman" panose="02020603050405020304" pitchFamily="18" charset="0"/>
            </a:endParaRPr>
          </a:p>
        </p:txBody>
      </p:sp>
      <p:sp>
        <p:nvSpPr>
          <p:cNvPr id="11" name="Başlık 1">
            <a:extLst>
              <a:ext uri="{FF2B5EF4-FFF2-40B4-BE49-F238E27FC236}">
                <a16:creationId xmlns:a16="http://schemas.microsoft.com/office/drawing/2014/main" id="{51C2AB44-3924-1035-CEE1-E47B318B9008}"/>
              </a:ext>
            </a:extLst>
          </p:cNvPr>
          <p:cNvSpPr txBox="1">
            <a:spLocks/>
          </p:cNvSpPr>
          <p:nvPr/>
        </p:nvSpPr>
        <p:spPr>
          <a:xfrm>
            <a:off x="7456170" y="1182528"/>
            <a:ext cx="3000396" cy="81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u="sng" dirty="0">
                <a:latin typeface="Times New Roman" panose="02020603050405020304" pitchFamily="18" charset="0"/>
                <a:cs typeface="Times New Roman" panose="02020603050405020304" pitchFamily="18" charset="0"/>
              </a:rPr>
              <a:t>Coefficient </a:t>
            </a:r>
            <a:r>
              <a:rPr lang="tr-TR" sz="2800" b="1" u="sng" dirty="0">
                <a:latin typeface="Times New Roman" panose="02020603050405020304" pitchFamily="18" charset="0"/>
                <a:cs typeface="Times New Roman" panose="02020603050405020304" pitchFamily="18" charset="0"/>
              </a:rPr>
              <a:t>T</a:t>
            </a:r>
            <a:r>
              <a:rPr lang="en-GB" sz="2800" b="1" u="sng" dirty="0">
                <a:latin typeface="Times New Roman" panose="02020603050405020304" pitchFamily="18" charset="0"/>
                <a:cs typeface="Times New Roman" panose="02020603050405020304" pitchFamily="18" charset="0"/>
              </a:rPr>
              <a:t>able</a:t>
            </a:r>
            <a:r>
              <a:rPr lang="tr-TR" sz="2800" b="1" u="sng" dirty="0">
                <a:latin typeface="Times New Roman" panose="02020603050405020304" pitchFamily="18" charset="0"/>
                <a:cs typeface="Times New Roman" panose="02020603050405020304" pitchFamily="18" charset="0"/>
              </a:rPr>
              <a:t>:</a:t>
            </a:r>
            <a:endParaRPr lang="en-GB" sz="2800" b="1" u="sng" dirty="0">
              <a:latin typeface="Times New Roman" panose="02020603050405020304" pitchFamily="18" charset="0"/>
              <a:cs typeface="Times New Roman" panose="02020603050405020304" pitchFamily="18" charset="0"/>
            </a:endParaRPr>
          </a:p>
        </p:txBody>
      </p:sp>
      <p:sp>
        <p:nvSpPr>
          <p:cNvPr id="3" name="Yıldız: 5 Nokta 2">
            <a:extLst>
              <a:ext uri="{FF2B5EF4-FFF2-40B4-BE49-F238E27FC236}">
                <a16:creationId xmlns:a16="http://schemas.microsoft.com/office/drawing/2014/main" id="{834BE51C-8743-9769-F120-E10B3589CC10}"/>
              </a:ext>
            </a:extLst>
          </p:cNvPr>
          <p:cNvSpPr/>
          <p:nvPr/>
        </p:nvSpPr>
        <p:spPr>
          <a:xfrm>
            <a:off x="167640" y="5449711"/>
            <a:ext cx="289560" cy="289560"/>
          </a:xfrm>
          <a:prstGeom prst="star5">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6731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9B7A29-48F9-534B-F2D5-62D8C0C48377}"/>
              </a:ext>
            </a:extLst>
          </p:cNvPr>
          <p:cNvSpPr>
            <a:spLocks noGrp="1"/>
          </p:cNvSpPr>
          <p:nvPr>
            <p:ph type="title"/>
          </p:nvPr>
        </p:nvSpPr>
        <p:spPr>
          <a:xfrm>
            <a:off x="3619500" y="132464"/>
            <a:ext cx="4953000" cy="1325563"/>
          </a:xfrm>
        </p:spPr>
        <p:txBody>
          <a:bodyPr/>
          <a:lstStyle/>
          <a:p>
            <a:r>
              <a:rPr lang="en-GB" b="1" dirty="0">
                <a:solidFill>
                  <a:schemeClr val="accent5">
                    <a:lumMod val="50000"/>
                  </a:schemeClr>
                </a:solidFill>
                <a:latin typeface="Times New Roman" panose="02020603050405020304" pitchFamily="18" charset="0"/>
                <a:cs typeface="Times New Roman" panose="02020603050405020304" pitchFamily="18" charset="0"/>
              </a:rPr>
              <a:t>Confusion Matrices</a:t>
            </a:r>
          </a:p>
        </p:txBody>
      </p:sp>
      <p:pic>
        <p:nvPicPr>
          <p:cNvPr id="5" name="Resim 4" descr="metin, yazı tipi, ekran görüntüsü, tipografi içeren bir resim&#10;&#10;Açıklama otomatik olarak oluşturuldu">
            <a:extLst>
              <a:ext uri="{FF2B5EF4-FFF2-40B4-BE49-F238E27FC236}">
                <a16:creationId xmlns:a16="http://schemas.microsoft.com/office/drawing/2014/main" id="{07FBA320-6633-7D59-D8DD-99309F450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640" y="2017657"/>
            <a:ext cx="3695700" cy="1152525"/>
          </a:xfrm>
          <a:prstGeom prst="rect">
            <a:avLst/>
          </a:prstGeom>
          <a:ln w="88900" cap="sq" cmpd="thickThin">
            <a:solidFill>
              <a:srgbClr val="000000"/>
            </a:solidFill>
            <a:prstDash val="solid"/>
            <a:miter lim="800000"/>
          </a:ln>
          <a:effectLst>
            <a:innerShdw blurRad="76200">
              <a:srgbClr val="000000"/>
            </a:innerShdw>
          </a:effectLst>
        </p:spPr>
      </p:pic>
      <p:sp>
        <p:nvSpPr>
          <p:cNvPr id="6" name="İçerik Yer Tutucusu 2">
            <a:extLst>
              <a:ext uri="{FF2B5EF4-FFF2-40B4-BE49-F238E27FC236}">
                <a16:creationId xmlns:a16="http://schemas.microsoft.com/office/drawing/2014/main" id="{D20D5D13-33EF-230A-B374-15BB6F9570AF}"/>
              </a:ext>
            </a:extLst>
          </p:cNvPr>
          <p:cNvSpPr>
            <a:spLocks noGrp="1"/>
          </p:cNvSpPr>
          <p:nvPr>
            <p:ph idx="1"/>
          </p:nvPr>
        </p:nvSpPr>
        <p:spPr>
          <a:xfrm>
            <a:off x="661220" y="1412671"/>
            <a:ext cx="4276540" cy="469859"/>
          </a:xfrm>
        </p:spPr>
        <p:txBody>
          <a:bodyPr>
            <a:normAutofit lnSpcReduction="10000"/>
          </a:bodyPr>
          <a:lstStyle/>
          <a:p>
            <a:pPr marL="0" indent="0">
              <a:buNone/>
            </a:pPr>
            <a:r>
              <a:rPr lang="en-GB" b="1" dirty="0">
                <a:solidFill>
                  <a:schemeClr val="accent6">
                    <a:lumMod val="75000"/>
                  </a:schemeClr>
                </a:solidFill>
                <a:latin typeface="Times New Roman" panose="02020603050405020304" pitchFamily="18" charset="0"/>
                <a:cs typeface="Times New Roman" panose="02020603050405020304" pitchFamily="18" charset="0"/>
              </a:rPr>
              <a:t>Overall Confusion Matrix</a:t>
            </a:r>
          </a:p>
        </p:txBody>
      </p:sp>
      <p:pic>
        <p:nvPicPr>
          <p:cNvPr id="8" name="Resim 7" descr="metin, yazı tipi, ekran görüntüsü, tipografi içeren bir resim&#10;&#10;Açıklama otomatik olarak oluşturuldu">
            <a:extLst>
              <a:ext uri="{FF2B5EF4-FFF2-40B4-BE49-F238E27FC236}">
                <a16:creationId xmlns:a16="http://schemas.microsoft.com/office/drawing/2014/main" id="{D1FD51E3-1214-82A6-BCFD-F85ADC5F1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668" y="2155364"/>
            <a:ext cx="3600450" cy="885825"/>
          </a:xfrm>
          <a:prstGeom prst="rect">
            <a:avLst/>
          </a:prstGeom>
          <a:ln w="88900" cap="sq" cmpd="thickThin">
            <a:solidFill>
              <a:srgbClr val="000000"/>
            </a:solidFill>
            <a:prstDash val="solid"/>
            <a:miter lim="800000"/>
          </a:ln>
          <a:effectLst>
            <a:innerShdw blurRad="76200">
              <a:srgbClr val="000000"/>
            </a:innerShdw>
          </a:effectLst>
        </p:spPr>
      </p:pic>
      <p:sp>
        <p:nvSpPr>
          <p:cNvPr id="9" name="İçerik Yer Tutucusu 2">
            <a:extLst>
              <a:ext uri="{FF2B5EF4-FFF2-40B4-BE49-F238E27FC236}">
                <a16:creationId xmlns:a16="http://schemas.microsoft.com/office/drawing/2014/main" id="{CE0B6138-5AB7-F334-2DA2-5F65EFA456AA}"/>
              </a:ext>
            </a:extLst>
          </p:cNvPr>
          <p:cNvSpPr txBox="1">
            <a:spLocks/>
          </p:cNvSpPr>
          <p:nvPr/>
        </p:nvSpPr>
        <p:spPr>
          <a:xfrm>
            <a:off x="7513320" y="1412671"/>
            <a:ext cx="3109147" cy="469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CC9900"/>
                </a:solidFill>
                <a:latin typeface="Times New Roman" panose="02020603050405020304" pitchFamily="18" charset="0"/>
                <a:cs typeface="Times New Roman" panose="02020603050405020304" pitchFamily="18" charset="0"/>
              </a:rPr>
              <a:t>Test Performance</a:t>
            </a:r>
          </a:p>
        </p:txBody>
      </p:sp>
      <p:pic>
        <p:nvPicPr>
          <p:cNvPr id="11" name="Resim 10" descr="metin, yazı tipi, ekran görüntüsü, sayı, numara içeren bir resim&#10;&#10;Açıklama otomatik olarak oluşturuldu">
            <a:extLst>
              <a:ext uri="{FF2B5EF4-FFF2-40B4-BE49-F238E27FC236}">
                <a16:creationId xmlns:a16="http://schemas.microsoft.com/office/drawing/2014/main" id="{7261519A-846A-454B-059E-A341FDD0E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615" y="4862390"/>
            <a:ext cx="3333750" cy="1009650"/>
          </a:xfrm>
          <a:prstGeom prst="rect">
            <a:avLst/>
          </a:prstGeom>
          <a:ln w="88900" cap="sq" cmpd="thickThin">
            <a:solidFill>
              <a:srgbClr val="000000"/>
            </a:solidFill>
            <a:prstDash val="solid"/>
            <a:miter lim="800000"/>
          </a:ln>
          <a:effectLst>
            <a:innerShdw blurRad="76200">
              <a:srgbClr val="000000"/>
            </a:innerShdw>
          </a:effectLst>
        </p:spPr>
      </p:pic>
      <p:sp>
        <p:nvSpPr>
          <p:cNvPr id="13" name="Metin kutusu 12">
            <a:extLst>
              <a:ext uri="{FF2B5EF4-FFF2-40B4-BE49-F238E27FC236}">
                <a16:creationId xmlns:a16="http://schemas.microsoft.com/office/drawing/2014/main" id="{D8EAFB4F-96C9-3625-33D9-57445099F657}"/>
              </a:ext>
            </a:extLst>
          </p:cNvPr>
          <p:cNvSpPr txBox="1"/>
          <p:nvPr/>
        </p:nvSpPr>
        <p:spPr>
          <a:xfrm>
            <a:off x="1233580" y="4160449"/>
            <a:ext cx="3131820" cy="523220"/>
          </a:xfrm>
          <a:prstGeom prst="rect">
            <a:avLst/>
          </a:prstGeom>
          <a:noFill/>
        </p:spPr>
        <p:txBody>
          <a:bodyPr wrap="square">
            <a:spAutoFit/>
          </a:bodyPr>
          <a:lstStyle/>
          <a:p>
            <a:r>
              <a:rPr lang="en-GB" sz="2800" b="1" dirty="0">
                <a:solidFill>
                  <a:srgbClr val="7A0000"/>
                </a:solidFill>
                <a:latin typeface="Times New Roman" panose="02020603050405020304" pitchFamily="18" charset="0"/>
                <a:cs typeface="Times New Roman" panose="02020603050405020304" pitchFamily="18" charset="0"/>
              </a:rPr>
              <a:t>Train Performance</a:t>
            </a:r>
          </a:p>
        </p:txBody>
      </p:sp>
      <p:pic>
        <p:nvPicPr>
          <p:cNvPr id="19" name="Resim 18" descr="metin, yazı tipi, ekran görüntüsü, tipografi içeren bir resim&#10;&#10;Açıklama otomatik olarak oluşturuldu">
            <a:extLst>
              <a:ext uri="{FF2B5EF4-FFF2-40B4-BE49-F238E27FC236}">
                <a16:creationId xmlns:a16="http://schemas.microsoft.com/office/drawing/2014/main" id="{ED9A7AAE-F9BD-8F51-53C1-08B5F664E5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6241" y="4862390"/>
            <a:ext cx="3543300" cy="1685925"/>
          </a:xfrm>
          <a:prstGeom prst="rect">
            <a:avLst/>
          </a:prstGeom>
          <a:ln w="88900" cap="sq" cmpd="thickThin">
            <a:solidFill>
              <a:srgbClr val="000000"/>
            </a:solidFill>
            <a:prstDash val="solid"/>
            <a:miter lim="800000"/>
          </a:ln>
          <a:effectLst>
            <a:innerShdw blurRad="76200">
              <a:srgbClr val="000000"/>
            </a:innerShdw>
          </a:effectLst>
        </p:spPr>
      </p:pic>
      <p:sp>
        <p:nvSpPr>
          <p:cNvPr id="20" name="İçerik Yer Tutucusu 2">
            <a:extLst>
              <a:ext uri="{FF2B5EF4-FFF2-40B4-BE49-F238E27FC236}">
                <a16:creationId xmlns:a16="http://schemas.microsoft.com/office/drawing/2014/main" id="{FB7E8B56-C860-A633-BAE3-77D05DB8A6D4}"/>
              </a:ext>
            </a:extLst>
          </p:cNvPr>
          <p:cNvSpPr txBox="1">
            <a:spLocks/>
          </p:cNvSpPr>
          <p:nvPr/>
        </p:nvSpPr>
        <p:spPr>
          <a:xfrm>
            <a:off x="7058178" y="4160449"/>
            <a:ext cx="401942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solidFill>
                  <a:srgbClr val="663300"/>
                </a:solidFill>
                <a:latin typeface="Times New Roman" panose="02020603050405020304" pitchFamily="18" charset="0"/>
                <a:cs typeface="Times New Roman" panose="02020603050405020304" pitchFamily="18" charset="0"/>
              </a:rPr>
              <a:t>Sensitivity &amp; Specificity</a:t>
            </a:r>
          </a:p>
        </p:txBody>
      </p:sp>
      <p:sp>
        <p:nvSpPr>
          <p:cNvPr id="4" name="Metin kutusu 3">
            <a:extLst>
              <a:ext uri="{FF2B5EF4-FFF2-40B4-BE49-F238E27FC236}">
                <a16:creationId xmlns:a16="http://schemas.microsoft.com/office/drawing/2014/main" id="{37CD8CAC-64BF-9442-AEDF-69F0171B325D}"/>
              </a:ext>
            </a:extLst>
          </p:cNvPr>
          <p:cNvSpPr txBox="1"/>
          <p:nvPr/>
        </p:nvSpPr>
        <p:spPr>
          <a:xfrm>
            <a:off x="7968646" y="3228945"/>
            <a:ext cx="2198493" cy="400110"/>
          </a:xfrm>
          <a:prstGeom prst="rect">
            <a:avLst/>
          </a:prstGeom>
          <a:noFill/>
        </p:spPr>
        <p:txBody>
          <a:bodyPr wrap="square">
            <a:spAutoFit/>
          </a:bodyPr>
          <a:lstStyle/>
          <a:p>
            <a:pPr marL="0" indent="0">
              <a:buNone/>
            </a:pPr>
            <a:r>
              <a:rPr lang="en-GB" sz="2000" dirty="0">
                <a:solidFill>
                  <a:srgbClr val="CC6600"/>
                </a:solidFill>
                <a:latin typeface="Times New Roman" panose="02020603050405020304" pitchFamily="18" charset="0"/>
                <a:cs typeface="Times New Roman" panose="02020603050405020304" pitchFamily="18" charset="0"/>
              </a:rPr>
              <a:t>Accuracy is </a:t>
            </a:r>
            <a:r>
              <a:rPr lang="en-GB" sz="2000" b="1" dirty="0">
                <a:solidFill>
                  <a:srgbClr val="CC6600"/>
                </a:solidFill>
                <a:latin typeface="Times New Roman" panose="02020603050405020304" pitchFamily="18" charset="0"/>
                <a:cs typeface="Times New Roman" panose="02020603050405020304" pitchFamily="18" charset="0"/>
              </a:rPr>
              <a:t>0.96 </a:t>
            </a:r>
          </a:p>
        </p:txBody>
      </p:sp>
      <p:sp>
        <p:nvSpPr>
          <p:cNvPr id="10" name="Metin kutusu 9">
            <a:extLst>
              <a:ext uri="{FF2B5EF4-FFF2-40B4-BE49-F238E27FC236}">
                <a16:creationId xmlns:a16="http://schemas.microsoft.com/office/drawing/2014/main" id="{1EB4D7ED-9194-5D6C-15DA-397A19E158C8}"/>
              </a:ext>
            </a:extLst>
          </p:cNvPr>
          <p:cNvSpPr txBox="1"/>
          <p:nvPr/>
        </p:nvSpPr>
        <p:spPr>
          <a:xfrm>
            <a:off x="1755550" y="6175822"/>
            <a:ext cx="2087880" cy="400110"/>
          </a:xfrm>
          <a:prstGeom prst="rect">
            <a:avLst/>
          </a:prstGeom>
          <a:noFill/>
        </p:spPr>
        <p:txBody>
          <a:bodyPr wrap="square">
            <a:spAutoFit/>
          </a:bodyPr>
          <a:lstStyle/>
          <a:p>
            <a:r>
              <a:rPr lang="en-GB" sz="2000" dirty="0">
                <a:solidFill>
                  <a:srgbClr val="800000"/>
                </a:solidFill>
                <a:latin typeface="Times New Roman" panose="02020603050405020304" pitchFamily="18" charset="0"/>
                <a:cs typeface="Times New Roman" panose="02020603050405020304" pitchFamily="18" charset="0"/>
              </a:rPr>
              <a:t>Accuracy</a:t>
            </a:r>
            <a:r>
              <a:rPr lang="en-GB" sz="2000" dirty="0">
                <a:latin typeface="Times New Roman" panose="02020603050405020304" pitchFamily="18" charset="0"/>
                <a:cs typeface="Times New Roman" panose="02020603050405020304" pitchFamily="18" charset="0"/>
              </a:rPr>
              <a:t> </a:t>
            </a:r>
            <a:r>
              <a:rPr lang="en-GB" sz="2000" dirty="0">
                <a:solidFill>
                  <a:srgbClr val="C00000"/>
                </a:solidFill>
                <a:latin typeface="Times New Roman" panose="02020603050405020304" pitchFamily="18" charset="0"/>
                <a:cs typeface="Times New Roman" panose="02020603050405020304" pitchFamily="18" charset="0"/>
              </a:rPr>
              <a:t>is </a:t>
            </a:r>
            <a:r>
              <a:rPr lang="en-GB" sz="2000" b="1" dirty="0">
                <a:solidFill>
                  <a:srgbClr val="C00000"/>
                </a:solidFill>
                <a:latin typeface="Times New Roman" panose="02020603050405020304" pitchFamily="18" charset="0"/>
                <a:cs typeface="Times New Roman" panose="02020603050405020304" pitchFamily="18" charset="0"/>
              </a:rPr>
              <a:t>0.95 </a:t>
            </a:r>
          </a:p>
        </p:txBody>
      </p:sp>
      <p:sp>
        <p:nvSpPr>
          <p:cNvPr id="12" name="Yıldız: 5 Nokta 11">
            <a:extLst>
              <a:ext uri="{FF2B5EF4-FFF2-40B4-BE49-F238E27FC236}">
                <a16:creationId xmlns:a16="http://schemas.microsoft.com/office/drawing/2014/main" id="{F46303FC-7AFA-FD0D-3653-EC930EF03592}"/>
              </a:ext>
            </a:extLst>
          </p:cNvPr>
          <p:cNvSpPr/>
          <p:nvPr/>
        </p:nvSpPr>
        <p:spPr>
          <a:xfrm>
            <a:off x="7577936" y="3284958"/>
            <a:ext cx="365760" cy="287625"/>
          </a:xfrm>
          <a:prstGeom prst="star5">
            <a:avLst/>
          </a:prstGeom>
          <a:solidFill>
            <a:srgbClr val="CC6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Yıldız: 5 Nokta 13">
            <a:extLst>
              <a:ext uri="{FF2B5EF4-FFF2-40B4-BE49-F238E27FC236}">
                <a16:creationId xmlns:a16="http://schemas.microsoft.com/office/drawing/2014/main" id="{5516683E-70F8-FC45-750C-09D5EA29D24E}"/>
              </a:ext>
            </a:extLst>
          </p:cNvPr>
          <p:cNvSpPr/>
          <p:nvPr/>
        </p:nvSpPr>
        <p:spPr>
          <a:xfrm>
            <a:off x="1389790" y="6232064"/>
            <a:ext cx="365760" cy="287625"/>
          </a:xfrm>
          <a:prstGeom prst="star5">
            <a:avLst/>
          </a:prstGeom>
          <a:solidFill>
            <a:srgbClr val="8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Ok: Aşağı 14">
            <a:extLst>
              <a:ext uri="{FF2B5EF4-FFF2-40B4-BE49-F238E27FC236}">
                <a16:creationId xmlns:a16="http://schemas.microsoft.com/office/drawing/2014/main" id="{FB0FF2DF-D0B5-5FF9-8D07-6153EFCE3FAD}"/>
              </a:ext>
            </a:extLst>
          </p:cNvPr>
          <p:cNvSpPr/>
          <p:nvPr/>
        </p:nvSpPr>
        <p:spPr>
          <a:xfrm>
            <a:off x="9931165" y="4584953"/>
            <a:ext cx="235974" cy="400110"/>
          </a:xfrm>
          <a:prstGeom prst="downArrow">
            <a:avLst/>
          </a:prstGeom>
          <a:solidFill>
            <a:srgbClr val="8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2296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13" grpId="0"/>
      <p:bldP spid="20" grpId="0"/>
      <p:bldP spid="4" grpId="0"/>
      <p:bldP spid="10" grpId="0"/>
      <p:bldP spid="12"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0749D4-5D79-415F-A4FE-C04AA9FAF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8C1EE2C-97A4-4801-8BC8-9D18F259B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074FA75-E189-0865-D9AF-C65755B65B21}"/>
              </a:ext>
            </a:extLst>
          </p:cNvPr>
          <p:cNvSpPr>
            <a:spLocks noGrp="1"/>
          </p:cNvSpPr>
          <p:nvPr>
            <p:ph type="title"/>
          </p:nvPr>
        </p:nvSpPr>
        <p:spPr>
          <a:xfrm>
            <a:off x="1859692" y="464692"/>
            <a:ext cx="8472614" cy="698003"/>
          </a:xfrm>
        </p:spPr>
        <p:txBody>
          <a:bodyPr vert="horz" lIns="91440" tIns="45720" rIns="91440" bIns="45720" rtlCol="0" anchor="b">
            <a:noAutofit/>
          </a:bodyPr>
          <a:lstStyle/>
          <a:p>
            <a:r>
              <a:rPr lang="en-US" sz="4000" b="1" kern="1200" dirty="0">
                <a:solidFill>
                  <a:srgbClr val="426585"/>
                </a:solidFill>
                <a:latin typeface="Times New Roman" panose="02020603050405020304" pitchFamily="18" charset="0"/>
                <a:cs typeface="Times New Roman" panose="02020603050405020304" pitchFamily="18" charset="0"/>
              </a:rPr>
              <a:t>Air Quality Classification Using LDA</a:t>
            </a:r>
          </a:p>
        </p:txBody>
      </p:sp>
      <p:pic>
        <p:nvPicPr>
          <p:cNvPr id="3" name="Resim 2" descr="diyagram, öykü gelişim çizgisi; kumpas; grafiğini çıkarma, çizgi, tasarım içeren bir resim&#10;&#10;Açıklama otomatik olarak oluşturuldu">
            <a:extLst>
              <a:ext uri="{FF2B5EF4-FFF2-40B4-BE49-F238E27FC236}">
                <a16:creationId xmlns:a16="http://schemas.microsoft.com/office/drawing/2014/main" id="{507180B1-1608-A715-C285-10AEAC6C6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94" y="1384246"/>
            <a:ext cx="5017233" cy="525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Resim 5" descr="metin, diyagram, ekran görüntüsü, çizgi içeren bir resim&#10;&#10;Açıklama otomatik olarak oluşturuldu">
            <a:extLst>
              <a:ext uri="{FF2B5EF4-FFF2-40B4-BE49-F238E27FC236}">
                <a16:creationId xmlns:a16="http://schemas.microsoft.com/office/drawing/2014/main" id="{B9A78DDA-15C4-22B2-61D8-7B8B1990A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41687"/>
            <a:ext cx="5520633" cy="4751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27830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69AB80-7CE3-33B3-CEE5-4A9CF445EA69}"/>
              </a:ext>
            </a:extLst>
          </p:cNvPr>
          <p:cNvSpPr>
            <a:spLocks noGrp="1"/>
          </p:cNvSpPr>
          <p:nvPr>
            <p:ph type="title"/>
          </p:nvPr>
        </p:nvSpPr>
        <p:spPr>
          <a:xfrm>
            <a:off x="3270455" y="292105"/>
            <a:ext cx="5651090" cy="1325563"/>
          </a:xfrm>
        </p:spPr>
        <p:txBody>
          <a:bodyPr/>
          <a:lstStyle/>
          <a:p>
            <a:r>
              <a:rPr lang="en-GB" b="1" dirty="0">
                <a:solidFill>
                  <a:srgbClr val="7A0000"/>
                </a:solidFill>
                <a:latin typeface="Times New Roman" panose="02020603050405020304" pitchFamily="18" charset="0"/>
                <a:cs typeface="Times New Roman" panose="02020603050405020304" pitchFamily="18" charset="0"/>
              </a:rPr>
              <a:t>Canonical Correlation</a:t>
            </a:r>
          </a:p>
        </p:txBody>
      </p:sp>
      <p:pic>
        <p:nvPicPr>
          <p:cNvPr id="10" name="Resim 9">
            <a:extLst>
              <a:ext uri="{FF2B5EF4-FFF2-40B4-BE49-F238E27FC236}">
                <a16:creationId xmlns:a16="http://schemas.microsoft.com/office/drawing/2014/main" id="{A86A2D89-8B12-82D4-3FD3-70FFC7EE9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138" y="3410504"/>
            <a:ext cx="6161723" cy="656183"/>
          </a:xfrm>
          <a:prstGeom prst="rect">
            <a:avLst/>
          </a:prstGeom>
          <a:ln w="88900" cap="sq" cmpd="thickThin">
            <a:solidFill>
              <a:srgbClr val="000000"/>
            </a:solidFill>
            <a:prstDash val="solid"/>
            <a:miter lim="800000"/>
          </a:ln>
          <a:effectLst>
            <a:innerShdw blurRad="76200">
              <a:srgbClr val="000000"/>
            </a:innerShdw>
          </a:effectLst>
        </p:spPr>
      </p:pic>
      <p:graphicFrame>
        <p:nvGraphicFramePr>
          <p:cNvPr id="7" name="Tablo 6">
            <a:extLst>
              <a:ext uri="{FF2B5EF4-FFF2-40B4-BE49-F238E27FC236}">
                <a16:creationId xmlns:a16="http://schemas.microsoft.com/office/drawing/2014/main" id="{7B1868BD-3E5F-897F-C75B-3C7C8A3187A7}"/>
              </a:ext>
            </a:extLst>
          </p:cNvPr>
          <p:cNvGraphicFramePr>
            <a:graphicFrameLocks noGrp="1"/>
          </p:cNvGraphicFramePr>
          <p:nvPr>
            <p:extLst>
              <p:ext uri="{D42A27DB-BD31-4B8C-83A1-F6EECF244321}">
                <p14:modId xmlns:p14="http://schemas.microsoft.com/office/powerpoint/2010/main" val="3203603965"/>
              </p:ext>
            </p:extLst>
          </p:nvPr>
        </p:nvGraphicFramePr>
        <p:xfrm>
          <a:off x="2032000" y="1975912"/>
          <a:ext cx="8128000" cy="736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79606062"/>
                    </a:ext>
                  </a:extLst>
                </a:gridCol>
                <a:gridCol w="4064000">
                  <a:extLst>
                    <a:ext uri="{9D8B030D-6E8A-4147-A177-3AD203B41FA5}">
                      <a16:colId xmlns:a16="http://schemas.microsoft.com/office/drawing/2014/main" val="3124297726"/>
                    </a:ext>
                  </a:extLst>
                </a:gridCol>
              </a:tblGrid>
              <a:tr h="141683">
                <a:tc>
                  <a:txBody>
                    <a:bodyPr/>
                    <a:lstStyle/>
                    <a:p>
                      <a:r>
                        <a:rPr lang="en-GB" noProof="0" dirty="0"/>
                        <a:t>                                        X</a:t>
                      </a:r>
                    </a:p>
                  </a:txBody>
                  <a:tcPr/>
                </a:tc>
                <a:tc>
                  <a:txBody>
                    <a:bodyPr/>
                    <a:lstStyle/>
                    <a:p>
                      <a:r>
                        <a:rPr lang="en-GB" noProof="0" dirty="0"/>
                        <a:t>                                    Y</a:t>
                      </a:r>
                    </a:p>
                  </a:txBody>
                  <a:tcPr/>
                </a:tc>
                <a:extLst>
                  <a:ext uri="{0D108BD9-81ED-4DB2-BD59-A6C34878D82A}">
                    <a16:rowId xmlns:a16="http://schemas.microsoft.com/office/drawing/2014/main" val="2402232395"/>
                  </a:ext>
                </a:extLst>
              </a:tr>
              <a:tr h="370840">
                <a:tc>
                  <a:txBody>
                    <a:bodyPr/>
                    <a:lstStyle/>
                    <a:p>
                      <a:r>
                        <a:rPr lang="en-GB" noProof="0" dirty="0"/>
                        <a:t>NO2, SO2, O3</a:t>
                      </a:r>
                    </a:p>
                  </a:txBody>
                  <a:tcPr/>
                </a:tc>
                <a:tc>
                  <a:txBody>
                    <a:bodyPr/>
                    <a:lstStyle/>
                    <a:p>
                      <a:r>
                        <a:rPr lang="en-GB" noProof="0" dirty="0"/>
                        <a:t>Temperature, Humidity, </a:t>
                      </a:r>
                      <a:r>
                        <a:rPr lang="en-GB" noProof="0" dirty="0" err="1"/>
                        <a:t>WindSpeed</a:t>
                      </a:r>
                      <a:endParaRPr lang="en-GB" noProof="0" dirty="0"/>
                    </a:p>
                  </a:txBody>
                  <a:tcPr/>
                </a:tc>
                <a:extLst>
                  <a:ext uri="{0D108BD9-81ED-4DB2-BD59-A6C34878D82A}">
                    <a16:rowId xmlns:a16="http://schemas.microsoft.com/office/drawing/2014/main" val="56788535"/>
                  </a:ext>
                </a:extLst>
              </a:tr>
            </a:tbl>
          </a:graphicData>
        </a:graphic>
      </p:graphicFrame>
      <p:sp>
        <p:nvSpPr>
          <p:cNvPr id="13" name="Yıldız: 5 Nokta 12">
            <a:extLst>
              <a:ext uri="{FF2B5EF4-FFF2-40B4-BE49-F238E27FC236}">
                <a16:creationId xmlns:a16="http://schemas.microsoft.com/office/drawing/2014/main" id="{8675DFF2-12D8-0CD8-3B0A-C72F9BE747C6}"/>
              </a:ext>
            </a:extLst>
          </p:cNvPr>
          <p:cNvSpPr/>
          <p:nvPr/>
        </p:nvSpPr>
        <p:spPr>
          <a:xfrm>
            <a:off x="2342945" y="3546866"/>
            <a:ext cx="413774" cy="383458"/>
          </a:xfrm>
          <a:prstGeom prst="star5">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Yıldız: 5 Nokta 13">
            <a:extLst>
              <a:ext uri="{FF2B5EF4-FFF2-40B4-BE49-F238E27FC236}">
                <a16:creationId xmlns:a16="http://schemas.microsoft.com/office/drawing/2014/main" id="{3071C239-73D7-3534-473B-DE2EAE9F394B}"/>
              </a:ext>
            </a:extLst>
          </p:cNvPr>
          <p:cNvSpPr/>
          <p:nvPr/>
        </p:nvSpPr>
        <p:spPr>
          <a:xfrm>
            <a:off x="1407564" y="2152483"/>
            <a:ext cx="413774" cy="383458"/>
          </a:xfrm>
          <a:prstGeom prst="star5">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3045500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4" descr="metin, yazı tipi, ekran görüntüsü, sayı, numara içeren bir resim&#10;&#10;Açıklama otomatik olarak oluşturuldu">
            <a:extLst>
              <a:ext uri="{FF2B5EF4-FFF2-40B4-BE49-F238E27FC236}">
                <a16:creationId xmlns:a16="http://schemas.microsoft.com/office/drawing/2014/main" id="{EA5A1C15-8D05-FFD0-EE92-1CC955A060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987" y="1392224"/>
            <a:ext cx="5504801" cy="2036776"/>
          </a:xfrm>
          <a:prstGeom prst="rect">
            <a:avLst/>
          </a:prstGeom>
          <a:ln w="88900" cap="sq" cmpd="thickThin">
            <a:solidFill>
              <a:srgbClr val="000000"/>
            </a:solidFill>
            <a:prstDash val="solid"/>
            <a:miter lim="800000"/>
          </a:ln>
          <a:effectLst>
            <a:innerShdw blurRad="76200">
              <a:srgbClr val="000000"/>
            </a:innerShdw>
          </a:effectLst>
        </p:spPr>
      </p:pic>
      <p:sp>
        <p:nvSpPr>
          <p:cNvPr id="5" name="Başlık 1">
            <a:extLst>
              <a:ext uri="{FF2B5EF4-FFF2-40B4-BE49-F238E27FC236}">
                <a16:creationId xmlns:a16="http://schemas.microsoft.com/office/drawing/2014/main" id="{B78FA9CF-1DC0-80BB-92C1-6578E3EFC821}"/>
              </a:ext>
            </a:extLst>
          </p:cNvPr>
          <p:cNvSpPr txBox="1">
            <a:spLocks/>
          </p:cNvSpPr>
          <p:nvPr/>
        </p:nvSpPr>
        <p:spPr>
          <a:xfrm>
            <a:off x="808024" y="361138"/>
            <a:ext cx="5916726" cy="7429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solidFill>
                  <a:schemeClr val="accent2">
                    <a:lumMod val="75000"/>
                  </a:schemeClr>
                </a:solidFill>
                <a:latin typeface="Times New Roman" panose="02020603050405020304" pitchFamily="18" charset="0"/>
                <a:cs typeface="Times New Roman" panose="02020603050405020304" pitchFamily="18" charset="0"/>
              </a:rPr>
              <a:t>Coefficient of Canonical Variate</a:t>
            </a:r>
          </a:p>
        </p:txBody>
      </p:sp>
      <p:sp>
        <p:nvSpPr>
          <p:cNvPr id="6" name="Başlık 1">
            <a:extLst>
              <a:ext uri="{FF2B5EF4-FFF2-40B4-BE49-F238E27FC236}">
                <a16:creationId xmlns:a16="http://schemas.microsoft.com/office/drawing/2014/main" id="{3D645FA1-E99B-B35C-E80F-4AA9CCAF31E3}"/>
              </a:ext>
            </a:extLst>
          </p:cNvPr>
          <p:cNvSpPr txBox="1">
            <a:spLocks/>
          </p:cNvSpPr>
          <p:nvPr/>
        </p:nvSpPr>
        <p:spPr>
          <a:xfrm>
            <a:off x="6682061" y="3292048"/>
            <a:ext cx="4247300" cy="7429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solidFill>
                  <a:schemeClr val="accent3">
                    <a:lumMod val="75000"/>
                  </a:schemeClr>
                </a:solidFill>
                <a:latin typeface="Times New Roman" panose="02020603050405020304" pitchFamily="18" charset="0"/>
                <a:cs typeface="Times New Roman" panose="02020603050405020304" pitchFamily="18" charset="0"/>
              </a:rPr>
              <a:t>X-Y Corelation Matrix</a:t>
            </a:r>
          </a:p>
        </p:txBody>
      </p:sp>
      <p:pic>
        <p:nvPicPr>
          <p:cNvPr id="7" name="Resim 6" descr="metin, ekran görüntüsü, yazı tipi, siyah içeren bir resim&#10;&#10;Açıklama otomatik olarak oluşturuldu">
            <a:extLst>
              <a:ext uri="{FF2B5EF4-FFF2-40B4-BE49-F238E27FC236}">
                <a16:creationId xmlns:a16="http://schemas.microsoft.com/office/drawing/2014/main" id="{AC3B36C1-0FE8-E30B-E3BA-CC3E27A2A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500" y="4088610"/>
            <a:ext cx="5532293" cy="1064966"/>
          </a:xfrm>
          <a:prstGeom prst="rect">
            <a:avLst/>
          </a:prstGeom>
          <a:ln w="88900" cap="sq" cmpd="thickThin">
            <a:solidFill>
              <a:srgbClr val="000000"/>
            </a:solidFill>
            <a:prstDash val="solid"/>
            <a:miter lim="800000"/>
          </a:ln>
          <a:effectLst>
            <a:innerShdw blurRad="76200">
              <a:srgbClr val="000000"/>
            </a:innerShdw>
          </a:effectLst>
        </p:spPr>
      </p:pic>
      <p:sp>
        <p:nvSpPr>
          <p:cNvPr id="8" name="Başlık 1">
            <a:extLst>
              <a:ext uri="{FF2B5EF4-FFF2-40B4-BE49-F238E27FC236}">
                <a16:creationId xmlns:a16="http://schemas.microsoft.com/office/drawing/2014/main" id="{B53055B1-7A88-6BFD-7AE9-2D49E8819D18}"/>
              </a:ext>
            </a:extLst>
          </p:cNvPr>
          <p:cNvSpPr txBox="1">
            <a:spLocks/>
          </p:cNvSpPr>
          <p:nvPr/>
        </p:nvSpPr>
        <p:spPr>
          <a:xfrm>
            <a:off x="6033629" y="5621598"/>
            <a:ext cx="5544164" cy="7429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a:buFont typeface="Arial" panose="020B0604020202020204" pitchFamily="34" charset="0"/>
              <a:buChar char="•"/>
            </a:pPr>
            <a:r>
              <a:rPr lang="en-GB" sz="2000" b="1" dirty="0">
                <a:solidFill>
                  <a:schemeClr val="accent2">
                    <a:lumMod val="50000"/>
                  </a:schemeClr>
                </a:solidFill>
                <a:latin typeface="Times New Roman" panose="02020603050405020304" pitchFamily="18" charset="0"/>
                <a:cs typeface="Times New Roman" panose="02020603050405020304" pitchFamily="18" charset="0"/>
              </a:rPr>
              <a:t>Temperature increases pollutants</a:t>
            </a:r>
          </a:p>
          <a:p>
            <a:pPr marL="342900" indent="-342900" algn="just">
              <a:buFont typeface="Arial" panose="020B0604020202020204" pitchFamily="34" charset="0"/>
              <a:buChar char="•"/>
            </a:pPr>
            <a:r>
              <a:rPr lang="tr-TR" sz="2000" b="1" dirty="0">
                <a:solidFill>
                  <a:srgbClr val="002060"/>
                </a:solidFill>
                <a:latin typeface="Times New Roman" panose="02020603050405020304" pitchFamily="18" charset="0"/>
                <a:cs typeface="Times New Roman" panose="02020603050405020304" pitchFamily="18" charset="0"/>
              </a:rPr>
              <a:t>W</a:t>
            </a:r>
            <a:r>
              <a:rPr lang="en-GB" sz="2000" b="1" dirty="0" err="1">
                <a:solidFill>
                  <a:srgbClr val="002060"/>
                </a:solidFill>
                <a:latin typeface="Times New Roman" panose="02020603050405020304" pitchFamily="18" charset="0"/>
                <a:cs typeface="Times New Roman" panose="02020603050405020304" pitchFamily="18" charset="0"/>
              </a:rPr>
              <a:t>indSpeed</a:t>
            </a:r>
            <a:r>
              <a:rPr lang="en-GB" sz="2000" b="1" dirty="0">
                <a:solidFill>
                  <a:srgbClr val="002060"/>
                </a:solidFill>
                <a:latin typeface="Times New Roman" panose="02020603050405020304" pitchFamily="18" charset="0"/>
                <a:cs typeface="Times New Roman" panose="02020603050405020304" pitchFamily="18" charset="0"/>
              </a:rPr>
              <a:t> reduces pollutants</a:t>
            </a:r>
          </a:p>
          <a:p>
            <a:pPr marL="342900" indent="-342900" algn="just">
              <a:buFont typeface="Arial" panose="020B0604020202020204" pitchFamily="34" charset="0"/>
              <a:buChar char="•"/>
            </a:pPr>
            <a:r>
              <a:rPr lang="en-GB" sz="2000" b="1" dirty="0">
                <a:solidFill>
                  <a:schemeClr val="accent3">
                    <a:lumMod val="50000"/>
                  </a:schemeClr>
                </a:solidFill>
                <a:latin typeface="Times New Roman" panose="02020603050405020304" pitchFamily="18" charset="0"/>
                <a:cs typeface="Times New Roman" panose="02020603050405020304" pitchFamily="18" charset="0"/>
              </a:rPr>
              <a:t>Humidity</a:t>
            </a:r>
            <a:r>
              <a:rPr lang="tr-TR" sz="2000" b="1" dirty="0">
                <a:solidFill>
                  <a:schemeClr val="accent3">
                    <a:lumMod val="50000"/>
                  </a:schemeClr>
                </a:solidFill>
                <a:latin typeface="Times New Roman" panose="02020603050405020304" pitchFamily="18" charset="0"/>
                <a:cs typeface="Times New Roman" panose="02020603050405020304" pitchFamily="18" charset="0"/>
              </a:rPr>
              <a:t> s</a:t>
            </a:r>
            <a:r>
              <a:rPr lang="en-GB" sz="2000" b="1" dirty="0">
                <a:solidFill>
                  <a:schemeClr val="accent3">
                    <a:lumMod val="50000"/>
                  </a:schemeClr>
                </a:solidFill>
                <a:latin typeface="Times New Roman" panose="02020603050405020304" pitchFamily="18" charset="0"/>
                <a:cs typeface="Times New Roman" panose="02020603050405020304" pitchFamily="18" charset="0"/>
              </a:rPr>
              <a:t>specifically impact Ozone</a:t>
            </a:r>
          </a:p>
        </p:txBody>
      </p:sp>
      <p:sp>
        <p:nvSpPr>
          <p:cNvPr id="12" name="Ok: Sağ 11">
            <a:extLst>
              <a:ext uri="{FF2B5EF4-FFF2-40B4-BE49-F238E27FC236}">
                <a16:creationId xmlns:a16="http://schemas.microsoft.com/office/drawing/2014/main" id="{268FB856-2D2F-6E00-027A-6CA33A337876}"/>
              </a:ext>
            </a:extLst>
          </p:cNvPr>
          <p:cNvSpPr/>
          <p:nvPr/>
        </p:nvSpPr>
        <p:spPr>
          <a:xfrm>
            <a:off x="483045" y="2148448"/>
            <a:ext cx="530942" cy="262164"/>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k: Sağ 12">
            <a:extLst>
              <a:ext uri="{FF2B5EF4-FFF2-40B4-BE49-F238E27FC236}">
                <a16:creationId xmlns:a16="http://schemas.microsoft.com/office/drawing/2014/main" id="{C615718D-6A14-0C27-C7ED-6B86D11FF3FB}"/>
              </a:ext>
            </a:extLst>
          </p:cNvPr>
          <p:cNvSpPr/>
          <p:nvPr/>
        </p:nvSpPr>
        <p:spPr>
          <a:xfrm>
            <a:off x="483045" y="3193608"/>
            <a:ext cx="530942" cy="262164"/>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92366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5" name="Resim 4" descr="metin içeren bir resim&#10;&#10;Açıklama otomatik olarak oluşturuldu">
            <a:extLst>
              <a:ext uri="{FF2B5EF4-FFF2-40B4-BE49-F238E27FC236}">
                <a16:creationId xmlns:a16="http://schemas.microsoft.com/office/drawing/2014/main" id="{CF99691A-17C7-1448-7B32-E6940C3E1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544" y="321081"/>
            <a:ext cx="6358912" cy="6215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719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4FB379-DDF4-9E42-9989-56B143B5D5E9}"/>
              </a:ext>
            </a:extLst>
          </p:cNvPr>
          <p:cNvSpPr>
            <a:spLocks noGrp="1"/>
          </p:cNvSpPr>
          <p:nvPr>
            <p:ph type="title"/>
          </p:nvPr>
        </p:nvSpPr>
        <p:spPr>
          <a:xfrm>
            <a:off x="2062201" y="365125"/>
            <a:ext cx="8067598" cy="1325563"/>
          </a:xfrm>
        </p:spPr>
        <p:txBody>
          <a:bodyPr/>
          <a:lstStyle/>
          <a:p>
            <a:r>
              <a:rPr lang="en-US" b="1" dirty="0"/>
              <a:t>A Quick Look at the First 10 Rows</a:t>
            </a:r>
            <a:endParaRPr lang="tr-TR" b="1" dirty="0"/>
          </a:p>
        </p:txBody>
      </p:sp>
      <p:pic>
        <p:nvPicPr>
          <p:cNvPr id="4" name="Resim 3">
            <a:extLst>
              <a:ext uri="{FF2B5EF4-FFF2-40B4-BE49-F238E27FC236}">
                <a16:creationId xmlns:a16="http://schemas.microsoft.com/office/drawing/2014/main" id="{3181441F-947A-9746-E28D-19644014B8C5}"/>
              </a:ext>
            </a:extLst>
          </p:cNvPr>
          <p:cNvPicPr>
            <a:picLocks noChangeAspect="1"/>
          </p:cNvPicPr>
          <p:nvPr/>
        </p:nvPicPr>
        <p:blipFill>
          <a:blip r:embed="rId3"/>
          <a:srcRect b="10033"/>
          <a:stretch/>
        </p:blipFill>
        <p:spPr>
          <a:xfrm>
            <a:off x="353732" y="1690688"/>
            <a:ext cx="11484536" cy="4524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Yıldız: 5 Nokta 20">
            <a:extLst>
              <a:ext uri="{FF2B5EF4-FFF2-40B4-BE49-F238E27FC236}">
                <a16:creationId xmlns:a16="http://schemas.microsoft.com/office/drawing/2014/main" id="{FFFD91C4-E402-4FEA-566E-2A63B651BDF0}"/>
              </a:ext>
            </a:extLst>
          </p:cNvPr>
          <p:cNvSpPr/>
          <p:nvPr/>
        </p:nvSpPr>
        <p:spPr>
          <a:xfrm>
            <a:off x="7047141" y="1867208"/>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
        <p:nvSpPr>
          <p:cNvPr id="24" name="Yıldız: 5 Nokta 23">
            <a:extLst>
              <a:ext uri="{FF2B5EF4-FFF2-40B4-BE49-F238E27FC236}">
                <a16:creationId xmlns:a16="http://schemas.microsoft.com/office/drawing/2014/main" id="{2782C7FB-2EFC-7D3E-CEBB-9270FA73EDB9}"/>
              </a:ext>
            </a:extLst>
          </p:cNvPr>
          <p:cNvSpPr/>
          <p:nvPr/>
        </p:nvSpPr>
        <p:spPr>
          <a:xfrm>
            <a:off x="10097844" y="1690688"/>
            <a:ext cx="368710" cy="315093"/>
          </a:xfrm>
          <a:prstGeom prst="star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Yıldız: 5 Nokta 24">
            <a:extLst>
              <a:ext uri="{FF2B5EF4-FFF2-40B4-BE49-F238E27FC236}">
                <a16:creationId xmlns:a16="http://schemas.microsoft.com/office/drawing/2014/main" id="{937AF23B-011F-A52F-3AD0-CF9A3B6FED52}"/>
              </a:ext>
            </a:extLst>
          </p:cNvPr>
          <p:cNvSpPr/>
          <p:nvPr/>
        </p:nvSpPr>
        <p:spPr>
          <a:xfrm>
            <a:off x="8874900" y="1690688"/>
            <a:ext cx="368710" cy="315093"/>
          </a:xfrm>
          <a:prstGeom prst="star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Yıldız: 5 Nokta 25">
            <a:extLst>
              <a:ext uri="{FF2B5EF4-FFF2-40B4-BE49-F238E27FC236}">
                <a16:creationId xmlns:a16="http://schemas.microsoft.com/office/drawing/2014/main" id="{0A2B8581-9227-A87D-EC5E-3C953DBCCA70}"/>
              </a:ext>
            </a:extLst>
          </p:cNvPr>
          <p:cNvSpPr/>
          <p:nvPr/>
        </p:nvSpPr>
        <p:spPr>
          <a:xfrm>
            <a:off x="4509487" y="1857835"/>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
        <p:nvSpPr>
          <p:cNvPr id="27" name="Yıldız: 5 Nokta 26">
            <a:extLst>
              <a:ext uri="{FF2B5EF4-FFF2-40B4-BE49-F238E27FC236}">
                <a16:creationId xmlns:a16="http://schemas.microsoft.com/office/drawing/2014/main" id="{8A05B784-BD01-053F-3EA6-6E24B9EC79FE}"/>
              </a:ext>
            </a:extLst>
          </p:cNvPr>
          <p:cNvSpPr/>
          <p:nvPr/>
        </p:nvSpPr>
        <p:spPr>
          <a:xfrm>
            <a:off x="5309532" y="1871433"/>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
        <p:nvSpPr>
          <p:cNvPr id="28" name="Yıldız: 5 Nokta 27">
            <a:extLst>
              <a:ext uri="{FF2B5EF4-FFF2-40B4-BE49-F238E27FC236}">
                <a16:creationId xmlns:a16="http://schemas.microsoft.com/office/drawing/2014/main" id="{1915802F-683C-7583-EE2A-2E43B6080CF2}"/>
              </a:ext>
            </a:extLst>
          </p:cNvPr>
          <p:cNvSpPr/>
          <p:nvPr/>
        </p:nvSpPr>
        <p:spPr>
          <a:xfrm>
            <a:off x="6050144" y="1867208"/>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
        <p:nvSpPr>
          <p:cNvPr id="29" name="Yıldız: 5 Nokta 28">
            <a:extLst>
              <a:ext uri="{FF2B5EF4-FFF2-40B4-BE49-F238E27FC236}">
                <a16:creationId xmlns:a16="http://schemas.microsoft.com/office/drawing/2014/main" id="{45EA7557-91A4-F08D-CE50-DF951807E7A1}"/>
              </a:ext>
            </a:extLst>
          </p:cNvPr>
          <p:cNvSpPr/>
          <p:nvPr/>
        </p:nvSpPr>
        <p:spPr>
          <a:xfrm>
            <a:off x="3779679" y="1857835"/>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
        <p:nvSpPr>
          <p:cNvPr id="30" name="Yıldız: 5 Nokta 29">
            <a:extLst>
              <a:ext uri="{FF2B5EF4-FFF2-40B4-BE49-F238E27FC236}">
                <a16:creationId xmlns:a16="http://schemas.microsoft.com/office/drawing/2014/main" id="{921CC5FE-CD48-AD27-DAC7-7DEDEBEBB81C}"/>
              </a:ext>
            </a:extLst>
          </p:cNvPr>
          <p:cNvSpPr/>
          <p:nvPr/>
        </p:nvSpPr>
        <p:spPr>
          <a:xfrm>
            <a:off x="2762041" y="1862751"/>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
        <p:nvSpPr>
          <p:cNvPr id="31" name="Yıldız: 5 Nokta 30">
            <a:extLst>
              <a:ext uri="{FF2B5EF4-FFF2-40B4-BE49-F238E27FC236}">
                <a16:creationId xmlns:a16="http://schemas.microsoft.com/office/drawing/2014/main" id="{BC58CB85-1FFE-AB09-4C0F-EFFE0BFE1927}"/>
              </a:ext>
            </a:extLst>
          </p:cNvPr>
          <p:cNvSpPr/>
          <p:nvPr/>
        </p:nvSpPr>
        <p:spPr>
          <a:xfrm>
            <a:off x="1896093" y="1862981"/>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
        <p:nvSpPr>
          <p:cNvPr id="32" name="Yıldız: 5 Nokta 31">
            <a:extLst>
              <a:ext uri="{FF2B5EF4-FFF2-40B4-BE49-F238E27FC236}">
                <a16:creationId xmlns:a16="http://schemas.microsoft.com/office/drawing/2014/main" id="{1113C07C-B578-C43D-EE3F-DE67DE9EA777}"/>
              </a:ext>
            </a:extLst>
          </p:cNvPr>
          <p:cNvSpPr/>
          <p:nvPr/>
        </p:nvSpPr>
        <p:spPr>
          <a:xfrm>
            <a:off x="1185251" y="1867208"/>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
        <p:nvSpPr>
          <p:cNvPr id="33" name="Yıldız: 5 Nokta 32">
            <a:extLst>
              <a:ext uri="{FF2B5EF4-FFF2-40B4-BE49-F238E27FC236}">
                <a16:creationId xmlns:a16="http://schemas.microsoft.com/office/drawing/2014/main" id="{FFD3BDEF-9380-90B7-1CA8-7E0B2517825D}"/>
              </a:ext>
            </a:extLst>
          </p:cNvPr>
          <p:cNvSpPr/>
          <p:nvPr/>
        </p:nvSpPr>
        <p:spPr>
          <a:xfrm>
            <a:off x="8085730" y="1690687"/>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
        <p:nvSpPr>
          <p:cNvPr id="34" name="Yıldız: 5 Nokta 33">
            <a:extLst>
              <a:ext uri="{FF2B5EF4-FFF2-40B4-BE49-F238E27FC236}">
                <a16:creationId xmlns:a16="http://schemas.microsoft.com/office/drawing/2014/main" id="{DCBAB25A-A64D-E7EF-2B0B-91DB356EB1C1}"/>
              </a:ext>
            </a:extLst>
          </p:cNvPr>
          <p:cNvSpPr/>
          <p:nvPr/>
        </p:nvSpPr>
        <p:spPr>
          <a:xfrm>
            <a:off x="11389392" y="1419379"/>
            <a:ext cx="368710" cy="31509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2"/>
              </a:solidFill>
            </a:endParaRPr>
          </a:p>
        </p:txBody>
      </p:sp>
    </p:spTree>
    <p:extLst>
      <p:ext uri="{BB962C8B-B14F-4D97-AF65-F5344CB8AC3E}">
        <p14:creationId xmlns:p14="http://schemas.microsoft.com/office/powerpoint/2010/main" val="319201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81A301-A39E-17D0-5DB8-B0D032C0C1AA}"/>
              </a:ext>
            </a:extLst>
          </p:cNvPr>
          <p:cNvSpPr>
            <a:spLocks noGrp="1"/>
          </p:cNvSpPr>
          <p:nvPr>
            <p:ph type="title"/>
          </p:nvPr>
        </p:nvSpPr>
        <p:spPr>
          <a:xfrm>
            <a:off x="838200" y="379873"/>
            <a:ext cx="10515600" cy="1325563"/>
          </a:xfrm>
        </p:spPr>
        <p:txBody>
          <a:bodyPr/>
          <a:lstStyle/>
          <a:p>
            <a:r>
              <a:rPr lang="en-GB" b="1" dirty="0">
                <a:latin typeface="Times New Roman" panose="02020603050405020304" pitchFamily="18" charset="0"/>
                <a:cs typeface="Times New Roman" panose="02020603050405020304" pitchFamily="18" charset="0"/>
              </a:rPr>
              <a:t>References</a:t>
            </a:r>
          </a:p>
        </p:txBody>
      </p:sp>
      <p:sp>
        <p:nvSpPr>
          <p:cNvPr id="3" name="İçerik Yer Tutucusu 2">
            <a:extLst>
              <a:ext uri="{FF2B5EF4-FFF2-40B4-BE49-F238E27FC236}">
                <a16:creationId xmlns:a16="http://schemas.microsoft.com/office/drawing/2014/main" id="{4579C88B-F700-9D69-095D-9DF792A3862B}"/>
              </a:ext>
            </a:extLst>
          </p:cNvPr>
          <p:cNvSpPr>
            <a:spLocks noGrp="1"/>
          </p:cNvSpPr>
          <p:nvPr>
            <p:ph idx="1"/>
          </p:nvPr>
        </p:nvSpPr>
        <p:spPr/>
        <p:txBody>
          <a:bodyPr/>
          <a:lstStyle/>
          <a:p>
            <a:pPr marL="0" indent="0">
              <a:buNone/>
            </a:pPr>
            <a:r>
              <a:rPr lang="en-US" dirty="0"/>
              <a:t>El </a:t>
            </a:r>
            <a:r>
              <a:rPr lang="en-US" dirty="0" err="1"/>
              <a:t>Kharoua</a:t>
            </a:r>
            <a:r>
              <a:rPr lang="en-US" dirty="0"/>
              <a:t>, R. (n.d.). Air Quality and Health Impact Dataset.</a:t>
            </a:r>
            <a:r>
              <a:rPr lang="tr-TR" dirty="0"/>
              <a:t> </a:t>
            </a:r>
            <a:r>
              <a:rPr lang="en-US" dirty="0"/>
              <a:t>Kaggle.</a:t>
            </a:r>
            <a:r>
              <a:rPr lang="tr-TR" dirty="0"/>
              <a:t> </a:t>
            </a:r>
            <a:r>
              <a:rPr lang="en-US" dirty="0">
                <a:hlinkClick r:id="rId2"/>
              </a:rPr>
              <a:t>https://www.kaggle.com/datasets/rabieelkharoua/air-quality-and-health-impact-dataset/data</a:t>
            </a:r>
            <a:endParaRPr lang="tr-TR" dirty="0"/>
          </a:p>
          <a:p>
            <a:pPr marL="0" indent="0">
              <a:buNone/>
            </a:pPr>
            <a:endParaRPr lang="tr-TR" dirty="0"/>
          </a:p>
        </p:txBody>
      </p:sp>
    </p:spTree>
    <p:extLst>
      <p:ext uri="{BB962C8B-B14F-4D97-AF65-F5344CB8AC3E}">
        <p14:creationId xmlns:p14="http://schemas.microsoft.com/office/powerpoint/2010/main" val="3778191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Başlık 1">
            <a:extLst>
              <a:ext uri="{FF2B5EF4-FFF2-40B4-BE49-F238E27FC236}">
                <a16:creationId xmlns:a16="http://schemas.microsoft.com/office/drawing/2014/main" id="{E76CD722-0F47-B03B-3472-D84ED05CD003}"/>
              </a:ext>
            </a:extLst>
          </p:cNvPr>
          <p:cNvSpPr>
            <a:spLocks noGrp="1"/>
          </p:cNvSpPr>
          <p:nvPr>
            <p:ph type="title"/>
          </p:nvPr>
        </p:nvSpPr>
        <p:spPr>
          <a:xfrm>
            <a:off x="723901" y="509587"/>
            <a:ext cx="5544164" cy="742951"/>
          </a:xfrm>
        </p:spPr>
        <p:txBody>
          <a:bodyPr vert="horz" lIns="91440" tIns="45720" rIns="91440" bIns="45720" rtlCol="0" anchor="ctr">
            <a:normAutofit/>
          </a:bodyPr>
          <a:lstStyle/>
          <a:p>
            <a:r>
              <a:rPr lang="en-US" kern="1200" dirty="0">
                <a:solidFill>
                  <a:schemeClr val="tx1"/>
                </a:solidFill>
                <a:latin typeface="+mj-lt"/>
                <a:ea typeface="+mj-ea"/>
                <a:cs typeface="+mj-cs"/>
              </a:rPr>
              <a:t>Thank you so much</a:t>
            </a:r>
            <a:r>
              <a:rPr lang="tr-TR" kern="1200" dirty="0">
                <a:solidFill>
                  <a:schemeClr val="tx1"/>
                </a:solidFill>
                <a:latin typeface="+mj-lt"/>
                <a:ea typeface="+mj-ea"/>
                <a:cs typeface="+mj-cs"/>
              </a:rPr>
              <a:t> 🐱</a:t>
            </a:r>
            <a:endParaRPr lang="en-US" kern="1200" dirty="0">
              <a:solidFill>
                <a:schemeClr val="tx1"/>
              </a:solidFill>
              <a:latin typeface="+mj-lt"/>
              <a:ea typeface="+mj-ea"/>
              <a:cs typeface="+mj-cs"/>
            </a:endParaRPr>
          </a:p>
        </p:txBody>
      </p:sp>
      <p:pic>
        <p:nvPicPr>
          <p:cNvPr id="1026" name="Picture 2" descr="Animated Meme: Minion Gifs">
            <a:extLst>
              <a:ext uri="{FF2B5EF4-FFF2-40B4-BE49-F238E27FC236}">
                <a16:creationId xmlns:a16="http://schemas.microsoft.com/office/drawing/2014/main" id="{0799E1A5-3A80-CA70-0BED-4C6C3A0530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9479" y="2369253"/>
            <a:ext cx="9133042" cy="412813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035" name="Freeform: Shape 103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467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E99577-DBD2-61A8-7608-67B45392E308}"/>
              </a:ext>
            </a:extLst>
          </p:cNvPr>
          <p:cNvSpPr>
            <a:spLocks noGrp="1"/>
          </p:cNvSpPr>
          <p:nvPr>
            <p:ph type="title"/>
          </p:nvPr>
        </p:nvSpPr>
        <p:spPr>
          <a:xfrm>
            <a:off x="3624416" y="70157"/>
            <a:ext cx="4943167" cy="1325563"/>
          </a:xfrm>
        </p:spPr>
        <p:txBody>
          <a:bodyPr/>
          <a:lstStyle/>
          <a:p>
            <a:r>
              <a:rPr lang="en-GB" b="1" dirty="0">
                <a:solidFill>
                  <a:srgbClr val="002060"/>
                </a:solidFill>
              </a:rPr>
              <a:t>Summary Statistics</a:t>
            </a:r>
          </a:p>
        </p:txBody>
      </p:sp>
      <p:pic>
        <p:nvPicPr>
          <p:cNvPr id="5" name="Resim 4">
            <a:extLst>
              <a:ext uri="{FF2B5EF4-FFF2-40B4-BE49-F238E27FC236}">
                <a16:creationId xmlns:a16="http://schemas.microsoft.com/office/drawing/2014/main" id="{FD8D7E66-4C3D-AB0B-6A69-2C80FC46BFA0}"/>
              </a:ext>
            </a:extLst>
          </p:cNvPr>
          <p:cNvPicPr>
            <a:picLocks noChangeAspect="1"/>
          </p:cNvPicPr>
          <p:nvPr/>
        </p:nvPicPr>
        <p:blipFill>
          <a:blip r:embed="rId2"/>
          <a:stretch>
            <a:fillRect/>
          </a:stretch>
        </p:blipFill>
        <p:spPr>
          <a:xfrm>
            <a:off x="838200" y="1544356"/>
            <a:ext cx="10515600" cy="494851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59648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86E4CA-5C05-7648-480C-AB07E05BC0C1}"/>
              </a:ext>
            </a:extLst>
          </p:cNvPr>
          <p:cNvSpPr>
            <a:spLocks noGrp="1"/>
          </p:cNvSpPr>
          <p:nvPr>
            <p:ph type="title"/>
          </p:nvPr>
        </p:nvSpPr>
        <p:spPr>
          <a:xfrm>
            <a:off x="2046338" y="232875"/>
            <a:ext cx="8099323" cy="1325563"/>
          </a:xfrm>
        </p:spPr>
        <p:txBody>
          <a:bodyPr/>
          <a:lstStyle/>
          <a:p>
            <a:r>
              <a:rPr lang="en-US" b="1" dirty="0"/>
              <a:t>Normality Check Using Q-Q Plots</a:t>
            </a:r>
          </a:p>
        </p:txBody>
      </p:sp>
      <p:pic>
        <p:nvPicPr>
          <p:cNvPr id="5" name="Resim 4">
            <a:extLst>
              <a:ext uri="{FF2B5EF4-FFF2-40B4-BE49-F238E27FC236}">
                <a16:creationId xmlns:a16="http://schemas.microsoft.com/office/drawing/2014/main" id="{84588071-9BDA-AA02-2238-8A6EC2237811}"/>
              </a:ext>
            </a:extLst>
          </p:cNvPr>
          <p:cNvPicPr>
            <a:picLocks noChangeAspect="1"/>
          </p:cNvPicPr>
          <p:nvPr/>
        </p:nvPicPr>
        <p:blipFill>
          <a:blip r:embed="rId2"/>
          <a:stretch>
            <a:fillRect/>
          </a:stretch>
        </p:blipFill>
        <p:spPr>
          <a:xfrm>
            <a:off x="1589138" y="1558438"/>
            <a:ext cx="9013723" cy="5004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8085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4AD4FF-90BC-25F4-CC67-E0D79FC37DC5}"/>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Multivariate Normality Check</a:t>
            </a:r>
          </a:p>
        </p:txBody>
      </p:sp>
      <p:sp>
        <p:nvSpPr>
          <p:cNvPr id="3" name="İçerik Yer Tutucusu 2">
            <a:extLst>
              <a:ext uri="{FF2B5EF4-FFF2-40B4-BE49-F238E27FC236}">
                <a16:creationId xmlns:a16="http://schemas.microsoft.com/office/drawing/2014/main" id="{4C19CE22-AB05-05D6-3EC1-D6BC7B372484}"/>
              </a:ext>
            </a:extLst>
          </p:cNvPr>
          <p:cNvSpPr>
            <a:spLocks noGrp="1"/>
          </p:cNvSpPr>
          <p:nvPr>
            <p:ph idx="1"/>
          </p:nvPr>
        </p:nvSpPr>
        <p:spPr/>
        <p:txBody>
          <a:bodyPr/>
          <a:lstStyle/>
          <a:p>
            <a:r>
              <a:rPr lang="en-US" sz="2800" dirty="0"/>
              <a:t>H₀</a:t>
            </a:r>
            <a:r>
              <a:rPr lang="tr-TR" sz="2800" dirty="0"/>
              <a:t>: </a:t>
            </a:r>
            <a:r>
              <a:rPr lang="en-GB" sz="2800" dirty="0"/>
              <a:t>The</a:t>
            </a:r>
            <a:r>
              <a:rPr lang="tr-TR" sz="2800" dirty="0"/>
              <a:t> data has </a:t>
            </a:r>
            <a:r>
              <a:rPr lang="en-GB" sz="2800" dirty="0"/>
              <a:t>multivariate</a:t>
            </a:r>
            <a:r>
              <a:rPr lang="tr-TR" sz="2800" dirty="0"/>
              <a:t> </a:t>
            </a:r>
            <a:r>
              <a:rPr lang="en-GB" sz="2800" dirty="0"/>
              <a:t>normality</a:t>
            </a:r>
            <a:endParaRPr lang="tr-TR" sz="2800" dirty="0"/>
          </a:p>
          <a:p>
            <a:endParaRPr lang="tr-TR" dirty="0"/>
          </a:p>
          <a:p>
            <a:endParaRPr lang="tr-TR" dirty="0"/>
          </a:p>
          <a:p>
            <a:endParaRPr lang="tr-TR" dirty="0"/>
          </a:p>
          <a:p>
            <a:pPr marL="0" indent="0">
              <a:buNone/>
            </a:pPr>
            <a:r>
              <a:rPr lang="tr-TR" dirty="0"/>
              <a:t>    P &lt; 0.05         </a:t>
            </a:r>
            <a:r>
              <a:rPr lang="en-GB" dirty="0"/>
              <a:t>That’s why we reject </a:t>
            </a:r>
            <a:r>
              <a:rPr lang="en-US" sz="2800" dirty="0"/>
              <a:t>H₀</a:t>
            </a:r>
            <a:endParaRPr lang="tr-TR" dirty="0"/>
          </a:p>
        </p:txBody>
      </p:sp>
      <p:pic>
        <p:nvPicPr>
          <p:cNvPr id="5" name="Resim 4">
            <a:extLst>
              <a:ext uri="{FF2B5EF4-FFF2-40B4-BE49-F238E27FC236}">
                <a16:creationId xmlns:a16="http://schemas.microsoft.com/office/drawing/2014/main" id="{C108E03A-F3CD-885C-A307-F6EA3C8C4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84" y="2639908"/>
            <a:ext cx="6980429" cy="789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Ok: Sağ 3">
            <a:extLst>
              <a:ext uri="{FF2B5EF4-FFF2-40B4-BE49-F238E27FC236}">
                <a16:creationId xmlns:a16="http://schemas.microsoft.com/office/drawing/2014/main" id="{010F993B-FD2D-A4CF-0A2F-BE6D5EC53AC9}"/>
              </a:ext>
            </a:extLst>
          </p:cNvPr>
          <p:cNvSpPr/>
          <p:nvPr/>
        </p:nvSpPr>
        <p:spPr>
          <a:xfrm>
            <a:off x="2558846" y="3952797"/>
            <a:ext cx="368710" cy="235974"/>
          </a:xfrm>
          <a:prstGeom prst="right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3783594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E0C24680-26EA-7ADB-181D-D3AF2216A660}"/>
              </a:ext>
            </a:extLst>
          </p:cNvPr>
          <p:cNvPicPr>
            <a:picLocks noChangeAspect="1"/>
          </p:cNvPicPr>
          <p:nvPr/>
        </p:nvPicPr>
        <p:blipFill>
          <a:blip r:embed="rId2"/>
          <a:stretch>
            <a:fillRect/>
          </a:stretch>
        </p:blipFill>
        <p:spPr>
          <a:xfrm>
            <a:off x="2046339" y="149293"/>
            <a:ext cx="8099322" cy="6559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415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A5AAE4-85F5-7417-B35B-F73619B1109B}"/>
              </a:ext>
            </a:extLst>
          </p:cNvPr>
          <p:cNvSpPr>
            <a:spLocks noGrp="1"/>
          </p:cNvSpPr>
          <p:nvPr>
            <p:ph type="title"/>
          </p:nvPr>
        </p:nvSpPr>
        <p:spPr>
          <a:xfrm>
            <a:off x="30595" y="280373"/>
            <a:ext cx="12130810" cy="1325563"/>
          </a:xfrm>
        </p:spPr>
        <p:txBody>
          <a:bodyPr/>
          <a:lstStyle/>
          <a:p>
            <a:r>
              <a:rPr lang="en-US" b="1" dirty="0">
                <a:latin typeface="Times New Roman" panose="02020603050405020304" pitchFamily="18" charset="0"/>
                <a:cs typeface="Times New Roman" panose="02020603050405020304" pitchFamily="18" charset="0"/>
              </a:rPr>
              <a:t>Boxplots for Outliers and Missing Data Summary</a:t>
            </a:r>
            <a:endParaRPr lang="en-GB" b="1"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60347444-EF34-49FE-1756-8A0AFF722D02}"/>
              </a:ext>
            </a:extLst>
          </p:cNvPr>
          <p:cNvPicPr>
            <a:picLocks noChangeAspect="1"/>
          </p:cNvPicPr>
          <p:nvPr/>
        </p:nvPicPr>
        <p:blipFill>
          <a:blip r:embed="rId2"/>
          <a:srcRect b="4907"/>
          <a:stretch/>
        </p:blipFill>
        <p:spPr>
          <a:xfrm>
            <a:off x="5420080" y="1715492"/>
            <a:ext cx="6313356" cy="4862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Resim 5">
            <a:extLst>
              <a:ext uri="{FF2B5EF4-FFF2-40B4-BE49-F238E27FC236}">
                <a16:creationId xmlns:a16="http://schemas.microsoft.com/office/drawing/2014/main" id="{51F7D6BF-406F-8E5E-595E-716B985D7423}"/>
              </a:ext>
            </a:extLst>
          </p:cNvPr>
          <p:cNvPicPr>
            <a:picLocks noChangeAspect="1"/>
          </p:cNvPicPr>
          <p:nvPr/>
        </p:nvPicPr>
        <p:blipFill>
          <a:blip r:embed="rId3"/>
          <a:srcRect l="5915" t="4054" r="7744" b="3875"/>
          <a:stretch/>
        </p:blipFill>
        <p:spPr>
          <a:xfrm>
            <a:off x="698291" y="2212827"/>
            <a:ext cx="4482060" cy="38674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Yıldız: 5 Nokta 2">
            <a:extLst>
              <a:ext uri="{FF2B5EF4-FFF2-40B4-BE49-F238E27FC236}">
                <a16:creationId xmlns:a16="http://schemas.microsoft.com/office/drawing/2014/main" id="{261EED73-B19E-ADCC-0099-36E6627E4195}"/>
              </a:ext>
            </a:extLst>
          </p:cNvPr>
          <p:cNvSpPr/>
          <p:nvPr/>
        </p:nvSpPr>
        <p:spPr>
          <a:xfrm>
            <a:off x="4004187" y="1749489"/>
            <a:ext cx="368710" cy="319785"/>
          </a:xfrm>
          <a:prstGeom prst="star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Yıldız: 5 Nokta 4">
            <a:extLst>
              <a:ext uri="{FF2B5EF4-FFF2-40B4-BE49-F238E27FC236}">
                <a16:creationId xmlns:a16="http://schemas.microsoft.com/office/drawing/2014/main" id="{5AF42080-648B-7F2A-3E3F-0809E97929DA}"/>
              </a:ext>
            </a:extLst>
          </p:cNvPr>
          <p:cNvSpPr/>
          <p:nvPr/>
        </p:nvSpPr>
        <p:spPr>
          <a:xfrm>
            <a:off x="4004187" y="6223843"/>
            <a:ext cx="368710" cy="319785"/>
          </a:xfrm>
          <a:prstGeom prst="star5">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30133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9FD80443-855F-5282-54FF-84BD911DCC12}"/>
              </a:ext>
            </a:extLst>
          </p:cNvPr>
          <p:cNvSpPr>
            <a:spLocks noGrp="1"/>
          </p:cNvSpPr>
          <p:nvPr>
            <p:ph type="title"/>
          </p:nvPr>
        </p:nvSpPr>
        <p:spPr>
          <a:xfrm>
            <a:off x="565049" y="2351403"/>
            <a:ext cx="3783650" cy="2155194"/>
          </a:xfrm>
        </p:spPr>
        <p:txBody>
          <a:bodyPr vert="horz" lIns="91440" tIns="45720" rIns="91440" bIns="45720" rtlCol="0" anchor="b">
            <a:normAutofit/>
          </a:bodyPr>
          <a:lstStyle/>
          <a:p>
            <a:pPr algn="ctr"/>
            <a:r>
              <a:rPr lang="en-US" b="1" kern="1200" dirty="0">
                <a:solidFill>
                  <a:schemeClr val="tx1"/>
                </a:solidFill>
                <a:latin typeface="Times New Roman" panose="02020603050405020304" pitchFamily="18" charset="0"/>
                <a:cs typeface="Times New Roman" panose="02020603050405020304" pitchFamily="18" charset="0"/>
              </a:rPr>
              <a:t>Correlation Matrix of Variables</a:t>
            </a:r>
          </a:p>
        </p:txBody>
      </p:sp>
      <p:pic>
        <p:nvPicPr>
          <p:cNvPr id="3" name="Resim 2" descr="metin, kalıp, desen, düzen içeren bir resim&#10;&#10;Açıklama otomatik olarak oluşturuldu">
            <a:extLst>
              <a:ext uri="{FF2B5EF4-FFF2-40B4-BE49-F238E27FC236}">
                <a16:creationId xmlns:a16="http://schemas.microsoft.com/office/drawing/2014/main" id="{8F36DAA4-40A9-E40D-28C2-6D010947610B}"/>
              </a:ext>
            </a:extLst>
          </p:cNvPr>
          <p:cNvPicPr>
            <a:picLocks noChangeAspect="1"/>
          </p:cNvPicPr>
          <p:nvPr/>
        </p:nvPicPr>
        <p:blipFill>
          <a:blip r:embed="rId2">
            <a:extLst>
              <a:ext uri="{28A0092B-C50C-407E-A947-70E740481C1C}">
                <a14:useLocalDpi xmlns:a14="http://schemas.microsoft.com/office/drawing/2010/main" val="0"/>
              </a:ext>
            </a:extLst>
          </a:blip>
          <a:srcRect t="21174" b="21743"/>
          <a:stretch/>
        </p:blipFill>
        <p:spPr>
          <a:xfrm>
            <a:off x="5941516" y="388739"/>
            <a:ext cx="6111054" cy="6080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343532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2432</TotalTime>
  <Words>559</Words>
  <Application>Microsoft Office PowerPoint</Application>
  <PresentationFormat>Geniş ekran</PresentationFormat>
  <Paragraphs>84</Paragraphs>
  <Slides>31</Slides>
  <Notes>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31</vt:i4>
      </vt:variant>
    </vt:vector>
  </HeadingPairs>
  <TitlesOfParts>
    <vt:vector size="38" baseType="lpstr">
      <vt:lpstr>Aptos</vt:lpstr>
      <vt:lpstr>Aptos Display</vt:lpstr>
      <vt:lpstr>Arial</vt:lpstr>
      <vt:lpstr>Calibri</vt:lpstr>
      <vt:lpstr>Kristen ITC</vt:lpstr>
      <vt:lpstr>Times New Roman</vt:lpstr>
      <vt:lpstr>Office Teması</vt:lpstr>
      <vt:lpstr>Analysing the Impact of Air Quality on Public Health</vt:lpstr>
      <vt:lpstr>Data Description</vt:lpstr>
      <vt:lpstr>A Quick Look at the First 10 Rows</vt:lpstr>
      <vt:lpstr>Summary Statistics</vt:lpstr>
      <vt:lpstr>Normality Check Using Q-Q Plots</vt:lpstr>
      <vt:lpstr>Multivariate Normality Check</vt:lpstr>
      <vt:lpstr>PowerPoint Sunusu</vt:lpstr>
      <vt:lpstr>Boxplots for Outliers and Missing Data Summary</vt:lpstr>
      <vt:lpstr>Correlation Matrix of Variables</vt:lpstr>
      <vt:lpstr>Inferences About a Mean Vector: Air Pollutant Levels vs. Benchmarks</vt:lpstr>
      <vt:lpstr>Principle Component Analysis</vt:lpstr>
      <vt:lpstr>PowerPoint Sunusu</vt:lpstr>
      <vt:lpstr>PowerPoint Sunusu</vt:lpstr>
      <vt:lpstr>Principal Component Analysis:    Variable Directions</vt:lpstr>
      <vt:lpstr>Principal Component Regression</vt:lpstr>
      <vt:lpstr>Factor Analysis</vt:lpstr>
      <vt:lpstr>PowerPoint Sunusu</vt:lpstr>
      <vt:lpstr>PowerPoint Sunusu</vt:lpstr>
      <vt:lpstr>Comparison of Clustering Methods</vt:lpstr>
      <vt:lpstr>Optimal Number of Clusters</vt:lpstr>
      <vt:lpstr>MANOVA</vt:lpstr>
      <vt:lpstr>Output of MANOVA</vt:lpstr>
      <vt:lpstr>Discrimination &amp; Classification</vt:lpstr>
      <vt:lpstr>Linear Discriminant  Analysis</vt:lpstr>
      <vt:lpstr>Confusion Matrices</vt:lpstr>
      <vt:lpstr>Air Quality Classification Using LDA</vt:lpstr>
      <vt:lpstr>Canonical Correlation</vt:lpstr>
      <vt:lpstr>PowerPoint Sunusu</vt:lpstr>
      <vt:lpstr>PowerPoint Sunusu</vt:lpstr>
      <vt:lpstr>References</vt:lpstr>
      <vt:lpstr>Thank you so much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Didem Meke</dc:creator>
  <cp:lastModifiedBy>Didem Meke</cp:lastModifiedBy>
  <cp:revision>185</cp:revision>
  <dcterms:created xsi:type="dcterms:W3CDTF">2024-12-26T13:48:22Z</dcterms:created>
  <dcterms:modified xsi:type="dcterms:W3CDTF">2024-12-30T19:18:46Z</dcterms:modified>
</cp:coreProperties>
</file>